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16" r:id="rId1"/>
  </p:sldMasterIdLst>
  <p:notesMasterIdLst>
    <p:notesMasterId r:id="rId4"/>
  </p:notesMasterIdLst>
  <p:handoutMasterIdLst>
    <p:handoutMasterId r:id="rId5"/>
  </p:handoutMasterIdLst>
  <p:sldIdLst>
    <p:sldId id="1120" r:id="rId2"/>
    <p:sldId id="1145" r:id="rId3"/>
  </p:sldIdLst>
  <p:sldSz cx="13716000" cy="10972800"/>
  <p:notesSz cx="6797675" cy="9926638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Segoe UI Symbol" panose="020B0502040204020203" pitchFamily="34" charset="0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6" userDrawn="1">
          <p15:clr>
            <a:srgbClr val="A4A3A4"/>
          </p15:clr>
        </p15:guide>
        <p15:guide id="2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8DBC"/>
    <a:srgbClr val="010101"/>
    <a:srgbClr val="F39619"/>
    <a:srgbClr val="494D55"/>
    <a:srgbClr val="FFFFFF"/>
    <a:srgbClr val="FEF7EF"/>
    <a:srgbClr val="FEF6EA"/>
    <a:srgbClr val="FD9619"/>
    <a:srgbClr val="FD960F"/>
    <a:srgbClr val="4C4D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82105" autoAdjust="0"/>
  </p:normalViewPr>
  <p:slideViewPr>
    <p:cSldViewPr snapToGrid="0" showGuides="1">
      <p:cViewPr>
        <p:scale>
          <a:sx n="150" d="100"/>
          <a:sy n="150" d="100"/>
        </p:scale>
        <p:origin x="-2838" y="-5790"/>
      </p:cViewPr>
      <p:guideLst>
        <p:guide orient="horz" pos="3456"/>
        <p:guide pos="4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2028" y="84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tableStyles" Target="tableStyles.xml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23" Type="http://schemas.openxmlformats.org/officeDocument/2006/relationships/theme" Target="theme/theme1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8D6A2-7CA8-4148-BB5F-0AF91522BD8D}" type="datetimeFigureOut">
              <a:rPr lang="en-US" smtClean="0"/>
              <a:t>1/25/2019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E0E75-2769-4AB7-A302-44A800DE38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038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35874-D129-4156-BCAB-F6AEEDA03A88}" type="datetimeFigureOut">
              <a:rPr lang="en-US" smtClean="0"/>
              <a:t>1/25/2019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06513" y="1239838"/>
            <a:ext cx="41846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7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A4B9B-EEA0-44B9-8CE1-40BC231AC8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20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1pPr>
    <a:lvl2pPr marL="705368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2pPr>
    <a:lvl3pPr marL="1410736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3pPr>
    <a:lvl4pPr marL="2116104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4pPr>
    <a:lvl5pPr marL="2821473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5pPr>
    <a:lvl6pPr marL="3526841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6pPr>
    <a:lvl7pPr marL="4232209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7pPr>
    <a:lvl8pPr marL="4937577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8pPr>
    <a:lvl9pPr marL="5642945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06513" y="1239838"/>
            <a:ext cx="4184650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A4B9B-EEA0-44B9-8CE1-40BC231AC8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565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664747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584202"/>
            <a:ext cx="11830050" cy="21209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2921000"/>
            <a:ext cx="11830050" cy="69621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0916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584200"/>
            <a:ext cx="2957513" cy="92989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584200"/>
            <a:ext cx="8701088" cy="92989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92677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S Title Slide-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6059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96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1B03BE-8BB3-4BC2-8CC8-30C6F9963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832" y="2735583"/>
            <a:ext cx="11830050" cy="4564379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5A78BA2-9E1A-4BE5-B471-6F54B2C085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5832" y="7343143"/>
            <a:ext cx="11830050" cy="24002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0765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ish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951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046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183786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801477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007327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16623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270240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6633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5913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32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678" r:id="rId12"/>
    <p:sldLayoutId id="2147483662" r:id="rId13"/>
    <p:sldLayoutId id="2147483714" r:id="rId14"/>
    <p:sldLayoutId id="2147483715" r:id="rId15"/>
  </p:sldLayoutIdLst>
  <p:hf sldNum="0"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21" Type="http://schemas.openxmlformats.org/officeDocument/2006/relationships/hyperlink" Target="http://www.gams.com/miro" TargetMode="Externa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hyperlink" Target="mailto:info@gams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hyperlink" Target="http://www.gams.com/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hyperlink" Target="http://www.gams.com/miro" TargetMode="External"/><Relationship Id="rId12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info@gams.com" TargetMode="External"/><Relationship Id="rId11" Type="http://schemas.openxmlformats.org/officeDocument/2006/relationships/image" Target="../media/image21.png"/><Relationship Id="rId5" Type="http://schemas.openxmlformats.org/officeDocument/2006/relationships/hyperlink" Target="http://www.gams.com/" TargetMode="External"/><Relationship Id="rId10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3.png"/><Relationship Id="rId1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8D7C93-E022-46A1-8421-37A74DF68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4981" y="7364976"/>
            <a:ext cx="3170880" cy="153663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FEF19BB-B7BE-4319-B766-7D6875F22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5897" y="8142575"/>
            <a:ext cx="3170879" cy="15322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DC1915-4323-48AC-9BD7-01FD19E742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8770" y="1125685"/>
            <a:ext cx="8338459" cy="412744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199EEE0-695C-4E83-920C-945250FD4E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5001" y="1463510"/>
            <a:ext cx="4421883" cy="23372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807866-DC2A-4E5E-8478-EA93CEDFD636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 bwMode="auto">
          <a:xfrm>
            <a:off x="11318610" y="83102"/>
            <a:ext cx="2283412" cy="6724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452FF6F-EC3C-4C77-BF6D-E67DFC1D452F}"/>
              </a:ext>
            </a:extLst>
          </p:cNvPr>
          <p:cNvGrpSpPr/>
          <p:nvPr/>
        </p:nvGrpSpPr>
        <p:grpSpPr>
          <a:xfrm>
            <a:off x="150451" y="6600632"/>
            <a:ext cx="4028507" cy="3669132"/>
            <a:chOff x="46380" y="6399864"/>
            <a:chExt cx="4028507" cy="3669132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DB1C52D3-AA8A-4407-B668-D8C6E484D5D3}"/>
                </a:ext>
              </a:extLst>
            </p:cNvPr>
            <p:cNvGrpSpPr/>
            <p:nvPr/>
          </p:nvGrpSpPr>
          <p:grpSpPr>
            <a:xfrm>
              <a:off x="46381" y="6399864"/>
              <a:ext cx="3953393" cy="3669132"/>
              <a:chOff x="-94047" y="3999652"/>
              <a:chExt cx="3953393" cy="3669132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9BDA3C4-53C1-4722-8C90-DE5163B86FA8}"/>
                  </a:ext>
                </a:extLst>
              </p:cNvPr>
              <p:cNvSpPr/>
              <p:nvPr/>
            </p:nvSpPr>
            <p:spPr>
              <a:xfrm>
                <a:off x="-90354" y="5283516"/>
                <a:ext cx="3949700" cy="2385268"/>
              </a:xfrm>
              <a:prstGeom prst="rect">
                <a:avLst/>
              </a:prstGeom>
              <a:solidFill>
                <a:srgbClr val="F4F6FA"/>
              </a:solidFill>
              <a:ln>
                <a:solidFill>
                  <a:srgbClr val="C3CEE3"/>
                </a:solidFill>
              </a:ln>
            </p:spPr>
            <p:txBody>
              <a:bodyPr wrap="square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  <a:endParaRPr lang="en-US" altLang="en-US" sz="600" dirty="0">
                  <a:solidFill>
                    <a:srgbClr val="80008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$onExternalInput</a:t>
                </a:r>
                <a:endParaRPr lang="en-US" altLang="en-US" sz="800" dirty="0">
                  <a:solidFill>
                    <a:srgbClr val="0000FF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Parameters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a(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'capacity of plant </a:t>
                </a:r>
                <a:r>
                  <a:rPr lang="en-US" altLang="en-US" sz="800" dirty="0" err="1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/ 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seattle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350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                                              san-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diego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600 /</a:t>
                </a:r>
                <a:endParaRPr lang="en-US" altLang="en-US" sz="8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5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Scalar    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f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'freight in dollars/case per 1000 miles'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/90/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$offExternalInput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Variables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x(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i,j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'shipment quantities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        z  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'total transportation costs in 1000$’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Scalar   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f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'freight in dollars per case per thousand miles' 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/ 90 /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Solve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transport </a:t>
                </a:r>
                <a:r>
                  <a:rPr lang="en-US" altLang="en-US" sz="800" dirty="0">
                    <a:solidFill>
                      <a:srgbClr val="556B2F"/>
                    </a:solidFill>
                    <a:latin typeface="Consolas" panose="020B0609020204030204" pitchFamily="49" charset="0"/>
                  </a:rPr>
                  <a:t>using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 err="1">
                    <a:solidFill>
                      <a:srgbClr val="6A5ACD"/>
                    </a:solidFill>
                    <a:latin typeface="Consolas" panose="020B0609020204030204" pitchFamily="49" charset="0"/>
                  </a:rPr>
                  <a:t>lp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A0522D"/>
                    </a:solidFill>
                    <a:latin typeface="Consolas" panose="020B0609020204030204" pitchFamily="49" charset="0"/>
                  </a:rPr>
                  <a:t>minimizing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z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$libInclude </a:t>
                </a:r>
                <a:r>
                  <a:rPr lang="en-US" altLang="en-US" sz="800" dirty="0">
                    <a:latin typeface="Consolas" panose="020B0609020204030204" pitchFamily="49" charset="0"/>
                  </a:rPr>
                  <a:t>webui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9B89DAE-8AE1-46E1-92AC-CE4FEA88BE74}"/>
                  </a:ext>
                </a:extLst>
              </p:cNvPr>
              <p:cNvSpPr/>
              <p:nvPr/>
            </p:nvSpPr>
            <p:spPr>
              <a:xfrm>
                <a:off x="-94047" y="3999652"/>
                <a:ext cx="2241319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100" dirty="0">
                    <a:solidFill>
                      <a:srgbClr val="F39619"/>
                    </a:solidFill>
                    <a:latin typeface="Montserrat" panose="00000500000000000000" pitchFamily="2" charset="0"/>
                  </a:rPr>
                  <a:t>Annotating the GAMS model </a:t>
                </a:r>
                <a:endParaRPr lang="en-US" sz="1100" dirty="0">
                  <a:solidFill>
                    <a:srgbClr val="F39619"/>
                  </a:solidFill>
                </a:endParaRP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7CB4705-BE27-4F37-9709-ED244A41C9EA}"/>
                </a:ext>
              </a:extLst>
            </p:cNvPr>
            <p:cNvSpPr/>
            <p:nvPr/>
          </p:nvSpPr>
          <p:spPr>
            <a:xfrm>
              <a:off x="46380" y="6668363"/>
              <a:ext cx="4028507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Flag input data with </a:t>
              </a:r>
              <a:b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 / 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tags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Flag output data with </a:t>
              </a:r>
              <a:b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$onExternalOutput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 / 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$offExternalOutput 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tags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Include the file </a:t>
              </a:r>
              <a:r>
                <a:rPr lang="en-US" altLang="en-US" sz="1000" i="1" dirty="0">
                  <a:solidFill>
                    <a:srgbClr val="494D55"/>
                  </a:solidFill>
                  <a:latin typeface="Montserrat" panose="00000500000000000000" pitchFamily="2" charset="0"/>
                  <a:cs typeface="Courier New" panose="02070309020205020404" pitchFamily="49" charset="0"/>
                </a:rPr>
                <a:t>webui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  <a:cs typeface="Courier New" panose="02070309020205020404" pitchFamily="49" charset="0"/>
                </a:rPr>
                <a:t> 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(GAMS include library) at the end of the model</a:t>
              </a:r>
              <a:endParaRPr lang="en-US" altLang="en-US" sz="1000" dirty="0">
                <a:solidFill>
                  <a:srgbClr val="494D55"/>
                </a:solidFill>
                <a:latin typeface="Consolas" panose="020B0609020204030204" pitchFamily="49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275EB14-C073-4C3A-B719-53E076C00C50}"/>
              </a:ext>
            </a:extLst>
          </p:cNvPr>
          <p:cNvGrpSpPr/>
          <p:nvPr/>
        </p:nvGrpSpPr>
        <p:grpSpPr>
          <a:xfrm>
            <a:off x="0" y="1391592"/>
            <a:ext cx="2451100" cy="1965568"/>
            <a:chOff x="0" y="2626892"/>
            <a:chExt cx="2451100" cy="196556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93E8FF-1D13-4FD9-82A8-8DD6EBE3036A}"/>
                </a:ext>
              </a:extLst>
            </p:cNvPr>
            <p:cNvSpPr/>
            <p:nvPr/>
          </p:nvSpPr>
          <p:spPr>
            <a:xfrm>
              <a:off x="0" y="2807356"/>
              <a:ext cx="2451100" cy="17851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Quick &amp; automated deployment of GAMS models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Data visualization with powerful graphics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Sophisticated generation, processing, evaluation &amp; storing of scenario data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Intuitive planning without GAMS knowledge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Easy to use &amp; comfortable working environment</a:t>
              </a:r>
              <a:endParaRPr lang="en-US" sz="10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7DDC4A9-5301-4D8E-B7C3-84E5D4E7247C}"/>
                </a:ext>
              </a:extLst>
            </p:cNvPr>
            <p:cNvSpPr/>
            <p:nvPr/>
          </p:nvSpPr>
          <p:spPr>
            <a:xfrm>
              <a:off x="0" y="2626892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>
                <a:solidFill>
                  <a:srgbClr val="F39619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53D3FEC-C2EC-466E-B2E9-9AC38AB5ACEB}"/>
              </a:ext>
            </a:extLst>
          </p:cNvPr>
          <p:cNvGrpSpPr/>
          <p:nvPr/>
        </p:nvGrpSpPr>
        <p:grpSpPr>
          <a:xfrm>
            <a:off x="0" y="670793"/>
            <a:ext cx="2451100" cy="731660"/>
            <a:chOff x="0" y="670793"/>
            <a:chExt cx="2451100" cy="73166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05FEDF9-1458-4931-AE3C-AE93F90FDE0C}"/>
                </a:ext>
              </a:extLst>
            </p:cNvPr>
            <p:cNvSpPr/>
            <p:nvPr/>
          </p:nvSpPr>
          <p:spPr>
            <a:xfrm>
              <a:off x="0" y="848455"/>
              <a:ext cx="24511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The GAMS WebUI is a graphical user interface (GUI) for GAMS models that runs inside your browser. 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CDD87BB-8AE1-4D12-9560-BD90C7EC889E}"/>
                </a:ext>
              </a:extLst>
            </p:cNvPr>
            <p:cNvSpPr/>
            <p:nvPr/>
          </p:nvSpPr>
          <p:spPr>
            <a:xfrm>
              <a:off x="0" y="670793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Basics:</a:t>
              </a:r>
            </a:p>
          </p:txBody>
        </p: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BAE24248-2837-42B6-8C07-8CDA92EB57B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3336"/>
          <a:stretch/>
        </p:blipFill>
        <p:spPr>
          <a:xfrm>
            <a:off x="113409" y="4307565"/>
            <a:ext cx="2551144" cy="1670476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F4762C0-9E95-4EA1-A66F-9AA88E5B20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538701" y="1877784"/>
            <a:ext cx="1050873" cy="1139444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C9E64AF-D237-4466-84A8-3CD84FDC99B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56984" y="1556413"/>
            <a:ext cx="4420736" cy="207131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030BF55-3148-4299-80C7-9366DA19407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31062" y="2688165"/>
            <a:ext cx="4420736" cy="2410151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B6CC30A-43D9-4267-A65C-61B6470650B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50530" y="2919400"/>
            <a:ext cx="4405460" cy="2280567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09A2F200-484D-410B-9C6E-4EB0D9778FA5}"/>
              </a:ext>
            </a:extLst>
          </p:cNvPr>
          <p:cNvSpPr/>
          <p:nvPr/>
        </p:nvSpPr>
        <p:spPr>
          <a:xfrm>
            <a:off x="-1" y="76784"/>
            <a:ext cx="38771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miro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200" b="1" dirty="0">
                <a:solidFill>
                  <a:srgbClr val="F39619"/>
                </a:solidFill>
                <a:latin typeface="Montserrat" panose="00000500000000000000" pitchFamily="2" charset="0"/>
              </a:rPr>
              <a:t>||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800" b="1" cap="small" dirty="0">
                <a:solidFill>
                  <a:srgbClr val="494D55"/>
                </a:solidFill>
                <a:latin typeface="Montserrat" panose="00000500000000000000" pitchFamily="2" charset="0"/>
              </a:rPr>
              <a:t>cheat sheet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4B1A6D0-5CE5-45B0-83A6-0DD87A02E03C}"/>
              </a:ext>
            </a:extLst>
          </p:cNvPr>
          <p:cNvSpPr/>
          <p:nvPr/>
        </p:nvSpPr>
        <p:spPr>
          <a:xfrm>
            <a:off x="2669719" y="598528"/>
            <a:ext cx="1050874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Customizable  Logo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95A737C-8976-4CB5-A61F-7213CF1E5FD2}"/>
              </a:ext>
            </a:extLst>
          </p:cNvPr>
          <p:cNvCxnSpPr>
            <a:cxnSpLocks/>
            <a:endCxn id="93" idx="0"/>
          </p:cNvCxnSpPr>
          <p:nvPr/>
        </p:nvCxnSpPr>
        <p:spPr>
          <a:xfrm>
            <a:off x="3194050" y="880703"/>
            <a:ext cx="146050" cy="31742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155A0F3B-8022-45C6-9D3A-BC906EF08586}"/>
              </a:ext>
            </a:extLst>
          </p:cNvPr>
          <p:cNvSpPr/>
          <p:nvPr/>
        </p:nvSpPr>
        <p:spPr>
          <a:xfrm>
            <a:off x="3579548" y="777548"/>
            <a:ext cx="100293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Hide Sidebar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67B6E75-8E89-40D5-AE15-E63BCDBDBF9A}"/>
              </a:ext>
            </a:extLst>
          </p:cNvPr>
          <p:cNvCxnSpPr>
            <a:cxnSpLocks/>
            <a:stCxn id="78" idx="2"/>
            <a:endCxn id="91" idx="0"/>
          </p:cNvCxnSpPr>
          <p:nvPr/>
        </p:nvCxnSpPr>
        <p:spPr>
          <a:xfrm>
            <a:off x="4081014" y="1023769"/>
            <a:ext cx="154446" cy="17436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DE875671-F6A9-4B8E-A653-2ABA160EFB7F}"/>
              </a:ext>
            </a:extLst>
          </p:cNvPr>
          <p:cNvSpPr/>
          <p:nvPr/>
        </p:nvSpPr>
        <p:spPr>
          <a:xfrm>
            <a:off x="11096443" y="892060"/>
            <a:ext cx="1204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Documentation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A7597661-CE29-4318-81B0-A61A672801EF}"/>
              </a:ext>
            </a:extLst>
          </p:cNvPr>
          <p:cNvCxnSpPr>
            <a:cxnSpLocks/>
            <a:stCxn id="81" idx="2"/>
            <a:endCxn id="96" idx="0"/>
          </p:cNvCxnSpPr>
          <p:nvPr/>
        </p:nvCxnSpPr>
        <p:spPr>
          <a:xfrm flipH="1">
            <a:off x="10776321" y="1138281"/>
            <a:ext cx="922190" cy="9244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D5BD9C8-45FD-4894-934C-4BC5A26C90AF}"/>
              </a:ext>
            </a:extLst>
          </p:cNvPr>
          <p:cNvCxnSpPr>
            <a:cxnSpLocks/>
            <a:stCxn id="442" idx="1"/>
            <a:endCxn id="92" idx="2"/>
          </p:cNvCxnSpPr>
          <p:nvPr/>
        </p:nvCxnSpPr>
        <p:spPr>
          <a:xfrm flipH="1" flipV="1">
            <a:off x="10251817" y="1320881"/>
            <a:ext cx="1246754" cy="12809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050D4BE-BDC9-4C70-BE15-1D7B04FD618E}"/>
              </a:ext>
            </a:extLst>
          </p:cNvPr>
          <p:cNvSpPr/>
          <p:nvPr/>
        </p:nvSpPr>
        <p:spPr>
          <a:xfrm>
            <a:off x="10562677" y="303043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4B8DD9B-CBD6-4B10-91C7-F5DD2C763ACA}"/>
              </a:ext>
            </a:extLst>
          </p:cNvPr>
          <p:cNvCxnSpPr>
            <a:cxnSpLocks/>
            <a:stCxn id="119" idx="1"/>
            <a:endCxn id="117" idx="2"/>
          </p:cNvCxnSpPr>
          <p:nvPr/>
        </p:nvCxnSpPr>
        <p:spPr>
          <a:xfrm flipH="1" flipV="1">
            <a:off x="10615840" y="3133656"/>
            <a:ext cx="476895" cy="96159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60B9A15-ECA4-4A34-AA54-7244A7FD32DC}"/>
              </a:ext>
            </a:extLst>
          </p:cNvPr>
          <p:cNvGrpSpPr/>
          <p:nvPr/>
        </p:nvGrpSpPr>
        <p:grpSpPr>
          <a:xfrm>
            <a:off x="11092735" y="3918255"/>
            <a:ext cx="2623265" cy="1374115"/>
            <a:chOff x="11092735" y="2708241"/>
            <a:chExt cx="2623265" cy="1374115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021B405F-BEC8-48EF-B483-796045A76F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t="18660" b="-1"/>
            <a:stretch/>
          </p:blipFill>
          <p:spPr>
            <a:xfrm>
              <a:off x="11092735" y="3046739"/>
              <a:ext cx="2283071" cy="1035617"/>
            </a:xfrm>
            <a:prstGeom prst="rect">
              <a:avLst/>
            </a:prstGeom>
          </p:spPr>
        </p:pic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D4C94CD8-2FEF-4FEE-B723-388568FF8422}"/>
                </a:ext>
              </a:extLst>
            </p:cNvPr>
            <p:cNvSpPr/>
            <p:nvPr/>
          </p:nvSpPr>
          <p:spPr>
            <a:xfrm>
              <a:off x="11092735" y="2710831"/>
              <a:ext cx="1145019" cy="3488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Download temporary files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DD08C3E-EEF5-4AFE-A73B-87767226998C}"/>
                </a:ext>
              </a:extLst>
            </p:cNvPr>
            <p:cNvSpPr/>
            <p:nvPr/>
          </p:nvSpPr>
          <p:spPr>
            <a:xfrm>
              <a:off x="12344208" y="2708241"/>
              <a:ext cx="1371792" cy="7643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All files of the working directory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Solution reports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GAMS Log &amp; </a:t>
              </a:r>
              <a:r>
                <a:rPr lang="en-US" sz="900" b="0" i="0" dirty="0" err="1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Lst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file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[…]</a:t>
              </a:r>
            </a:p>
          </p:txBody>
        </p:sp>
      </p:grpSp>
      <p:sp>
        <p:nvSpPr>
          <p:cNvPr id="139" name="Rectangle 138">
            <a:extLst>
              <a:ext uri="{FF2B5EF4-FFF2-40B4-BE49-F238E27FC236}">
                <a16:creationId xmlns:a16="http://schemas.microsoft.com/office/drawing/2014/main" id="{69BA5774-CEF7-49EF-82C5-46B094FEAD7F}"/>
              </a:ext>
            </a:extLst>
          </p:cNvPr>
          <p:cNvSpPr/>
          <p:nvPr/>
        </p:nvSpPr>
        <p:spPr>
          <a:xfrm>
            <a:off x="10681307" y="303426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871C7AF-D4FD-4D51-96D5-D2A49EDCF055}"/>
              </a:ext>
            </a:extLst>
          </p:cNvPr>
          <p:cNvCxnSpPr>
            <a:cxnSpLocks/>
            <a:stCxn id="141" idx="1"/>
            <a:endCxn id="139" idx="2"/>
          </p:cNvCxnSpPr>
          <p:nvPr/>
        </p:nvCxnSpPr>
        <p:spPr>
          <a:xfrm flipH="1" flipV="1">
            <a:off x="10734470" y="3137493"/>
            <a:ext cx="363240" cy="45518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7778CD3-2CB2-4994-9DFA-12CACB77C886}"/>
              </a:ext>
            </a:extLst>
          </p:cNvPr>
          <p:cNvSpPr/>
          <p:nvPr/>
        </p:nvSpPr>
        <p:spPr>
          <a:xfrm>
            <a:off x="11097710" y="3392618"/>
            <a:ext cx="19751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Switch between graphical and raw data representation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B236F56D-FC0D-4509-B451-AE0C246C48F0}"/>
              </a:ext>
            </a:extLst>
          </p:cNvPr>
          <p:cNvSpPr/>
          <p:nvPr/>
        </p:nvSpPr>
        <p:spPr>
          <a:xfrm>
            <a:off x="7735681" y="499579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B4E4069B-F1AE-4944-B1FA-37808332B879}"/>
              </a:ext>
            </a:extLst>
          </p:cNvPr>
          <p:cNvCxnSpPr>
            <a:cxnSpLocks/>
            <a:stCxn id="150" idx="0"/>
            <a:endCxn id="148" idx="2"/>
          </p:cNvCxnSpPr>
          <p:nvPr/>
        </p:nvCxnSpPr>
        <p:spPr>
          <a:xfrm flipH="1" flipV="1">
            <a:off x="7788844" y="5099020"/>
            <a:ext cx="907318" cy="19981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0" name="Rectangle 149">
            <a:extLst>
              <a:ext uri="{FF2B5EF4-FFF2-40B4-BE49-F238E27FC236}">
                <a16:creationId xmlns:a16="http://schemas.microsoft.com/office/drawing/2014/main" id="{99D0B17E-C9EC-4236-848A-696F7A4D65F0}"/>
              </a:ext>
            </a:extLst>
          </p:cNvPr>
          <p:cNvSpPr/>
          <p:nvPr/>
        </p:nvSpPr>
        <p:spPr>
          <a:xfrm>
            <a:off x="8256150" y="5298835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Table page navigation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90D0164B-0E85-43FA-9B2A-09F3C73B2007}"/>
              </a:ext>
            </a:extLst>
          </p:cNvPr>
          <p:cNvSpPr/>
          <p:nvPr/>
        </p:nvSpPr>
        <p:spPr>
          <a:xfrm>
            <a:off x="4699385" y="452354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D25D1B3-E1DA-4850-89B2-C4AFF0E75877}"/>
              </a:ext>
            </a:extLst>
          </p:cNvPr>
          <p:cNvCxnSpPr>
            <a:cxnSpLocks/>
            <a:stCxn id="163" idx="0"/>
            <a:endCxn id="161" idx="2"/>
          </p:cNvCxnSpPr>
          <p:nvPr/>
        </p:nvCxnSpPr>
        <p:spPr>
          <a:xfrm flipH="1" flipV="1">
            <a:off x="4752548" y="4626775"/>
            <a:ext cx="642012" cy="7354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8981A801-5F13-45C7-BA97-CB041A7927E2}"/>
              </a:ext>
            </a:extLst>
          </p:cNvPr>
          <p:cNvSpPr/>
          <p:nvPr/>
        </p:nvSpPr>
        <p:spPr>
          <a:xfrm>
            <a:off x="4954548" y="5362227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Dropdown menu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FD451BD-EF19-4DC2-B249-080E73627C2B}"/>
              </a:ext>
            </a:extLst>
          </p:cNvPr>
          <p:cNvSpPr/>
          <p:nvPr/>
        </p:nvSpPr>
        <p:spPr>
          <a:xfrm>
            <a:off x="4806657" y="378308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22D58023-D6E5-451B-BB4C-FF15A19724CB}"/>
              </a:ext>
            </a:extLst>
          </p:cNvPr>
          <p:cNvCxnSpPr>
            <a:cxnSpLocks/>
            <a:stCxn id="168" idx="0"/>
            <a:endCxn id="166" idx="2"/>
          </p:cNvCxnSpPr>
          <p:nvPr/>
        </p:nvCxnSpPr>
        <p:spPr>
          <a:xfrm flipH="1" flipV="1">
            <a:off x="4859820" y="3886314"/>
            <a:ext cx="1235202" cy="142590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8" name="Rectangle 167">
            <a:extLst>
              <a:ext uri="{FF2B5EF4-FFF2-40B4-BE49-F238E27FC236}">
                <a16:creationId xmlns:a16="http://schemas.microsoft.com/office/drawing/2014/main" id="{2CD1FEB4-A5BE-49CD-9C13-D5C92D4C938A}"/>
              </a:ext>
            </a:extLst>
          </p:cNvPr>
          <p:cNvSpPr/>
          <p:nvPr/>
        </p:nvSpPr>
        <p:spPr>
          <a:xfrm>
            <a:off x="5791358" y="5312217"/>
            <a:ext cx="60732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Slider</a:t>
            </a: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8024D203-DA3E-48B7-87AF-818AFFA1DE85}"/>
              </a:ext>
            </a:extLst>
          </p:cNvPr>
          <p:cNvSpPr/>
          <p:nvPr/>
        </p:nvSpPr>
        <p:spPr>
          <a:xfrm>
            <a:off x="7382844" y="312333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A12C8ECE-F8AB-4ECD-BD41-957296923A32}"/>
              </a:ext>
            </a:extLst>
          </p:cNvPr>
          <p:cNvCxnSpPr>
            <a:cxnSpLocks/>
            <a:stCxn id="175" idx="0"/>
            <a:endCxn id="173" idx="2"/>
          </p:cNvCxnSpPr>
          <p:nvPr/>
        </p:nvCxnSpPr>
        <p:spPr>
          <a:xfrm flipH="1" flipV="1">
            <a:off x="7436007" y="3226559"/>
            <a:ext cx="2105870" cy="206581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5" name="Rectangle 174">
            <a:extLst>
              <a:ext uri="{FF2B5EF4-FFF2-40B4-BE49-F238E27FC236}">
                <a16:creationId xmlns:a16="http://schemas.microsoft.com/office/drawing/2014/main" id="{1E4A1644-B99D-417E-BFDA-FB2D856F9EC7}"/>
              </a:ext>
            </a:extLst>
          </p:cNvPr>
          <p:cNvSpPr/>
          <p:nvPr/>
        </p:nvSpPr>
        <p:spPr>
          <a:xfrm>
            <a:off x="9155033" y="5292370"/>
            <a:ext cx="7736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Output </a:t>
            </a:r>
            <a:b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tabs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1D6CD0D6-4C78-46C0-911D-0A03282E3E85}"/>
              </a:ext>
            </a:extLst>
          </p:cNvPr>
          <p:cNvSpPr/>
          <p:nvPr/>
        </p:nvSpPr>
        <p:spPr>
          <a:xfrm>
            <a:off x="4706108" y="292446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289DC1FD-3585-4661-B134-BA139BCB4BA4}"/>
              </a:ext>
            </a:extLst>
          </p:cNvPr>
          <p:cNvCxnSpPr>
            <a:cxnSpLocks/>
            <a:stCxn id="179" idx="0"/>
            <a:endCxn id="177" idx="2"/>
          </p:cNvCxnSpPr>
          <p:nvPr/>
        </p:nvCxnSpPr>
        <p:spPr>
          <a:xfrm flipV="1">
            <a:off x="4639447" y="3027688"/>
            <a:ext cx="119824" cy="224508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B89986A6-3155-4313-A033-6B0AC990210D}"/>
              </a:ext>
            </a:extLst>
          </p:cNvPr>
          <p:cNvSpPr/>
          <p:nvPr/>
        </p:nvSpPr>
        <p:spPr>
          <a:xfrm>
            <a:off x="4199435" y="5272769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Input data tabs</a:t>
            </a:r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11056604-E7D2-437D-AFDB-70D56A87DD16}"/>
              </a:ext>
            </a:extLst>
          </p:cNvPr>
          <p:cNvSpPr/>
          <p:nvPr/>
        </p:nvSpPr>
        <p:spPr>
          <a:xfrm>
            <a:off x="11096443" y="1790962"/>
            <a:ext cx="143490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Save / save as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E</a:t>
            </a: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dit metadata (name / tag) of a scenario</a:t>
            </a:r>
            <a:b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</a:br>
            <a:r>
              <a:rPr lang="en-US" sz="900" dirty="0">
                <a:solidFill>
                  <a:srgbClr val="494D55"/>
                </a:solidFill>
                <a:latin typeface="Segoe UI Symbol" panose="020B0502040204020203" pitchFamily="34" charset="0"/>
                <a:ea typeface="Segoe UI Symbol" panose="020B0502040204020203" pitchFamily="34" charset="0"/>
                <a:sym typeface="Wingdings" panose="05000000000000000000" pitchFamily="2" charset="2"/>
              </a:rPr>
              <a:t>➞</a:t>
            </a: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  <a:sym typeface="Wingdings" panose="05000000000000000000" pitchFamily="2" charset="2"/>
              </a:rPr>
              <a:t> allows file attachments to a scenario</a:t>
            </a:r>
            <a:endParaRPr lang="en-US" sz="900" b="0" i="0" dirty="0">
              <a:solidFill>
                <a:srgbClr val="494D55"/>
              </a:solidFill>
              <a:effectLst/>
              <a:latin typeface="Montserrat" panose="000005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D</a:t>
            </a: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elete scenario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E</a:t>
            </a: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xport scenario data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514D295E-F5D2-49E5-94F6-3C5F168A923B}"/>
              </a:ext>
            </a:extLst>
          </p:cNvPr>
          <p:cNvSpPr/>
          <p:nvPr/>
        </p:nvSpPr>
        <p:spPr>
          <a:xfrm>
            <a:off x="4294313" y="6595023"/>
            <a:ext cx="11448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Configuration</a:t>
            </a:r>
            <a:endParaRPr lang="en-US" sz="1100" dirty="0">
              <a:solidFill>
                <a:srgbClr val="F39619"/>
              </a:solidFill>
            </a:endParaRP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60DC0EE8-FEB1-4033-9FE5-2D4F08365D1E}"/>
              </a:ext>
            </a:extLst>
          </p:cNvPr>
          <p:cNvSpPr/>
          <p:nvPr/>
        </p:nvSpPr>
        <p:spPr>
          <a:xfrm>
            <a:off x="4294313" y="6856633"/>
            <a:ext cx="305550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WebUI configuration &amp; customization via JSON file </a:t>
            </a:r>
            <a:r>
              <a:rPr lang="en-US" sz="1000" dirty="0">
                <a:solidFill>
                  <a:srgbClr val="494D55"/>
                </a:solidFill>
                <a:latin typeface="Courier New" panose="02070309020205020404" pitchFamily="49" charset="0"/>
              </a:rPr>
              <a:t>config.json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– you can generate JSON with the configuration generator</a:t>
            </a:r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995B6EE1-8231-49CC-B75A-E0BD4991061E}"/>
              </a:ext>
            </a:extLst>
          </p:cNvPr>
          <p:cNvSpPr/>
          <p:nvPr/>
        </p:nvSpPr>
        <p:spPr>
          <a:xfrm>
            <a:off x="7959792" y="6860995"/>
            <a:ext cx="19692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Input widgets: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Slider / slider range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(Multi) dropdown menu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Date (range) selector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Checkbox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Text input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[…]</a:t>
            </a:r>
          </a:p>
        </p:txBody>
      </p: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EEBCC2D5-4A6B-45C8-86C1-A79B73E2DB36}"/>
              </a:ext>
            </a:extLst>
          </p:cNvPr>
          <p:cNvGrpSpPr/>
          <p:nvPr/>
        </p:nvGrpSpPr>
        <p:grpSpPr>
          <a:xfrm>
            <a:off x="4388241" y="7963871"/>
            <a:ext cx="4227983" cy="2742676"/>
            <a:chOff x="4611046" y="7250153"/>
            <a:chExt cx="4227983" cy="2742676"/>
          </a:xfrm>
        </p:grpSpPr>
        <p:pic>
          <p:nvPicPr>
            <p:cNvPr id="243" name="Picture 242">
              <a:extLst>
                <a:ext uri="{FF2B5EF4-FFF2-40B4-BE49-F238E27FC236}">
                  <a16:creationId xmlns:a16="http://schemas.microsoft.com/office/drawing/2014/main" id="{B5315276-9DA9-40F7-82E3-5B895CB46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611046" y="7250153"/>
              <a:ext cx="2575246" cy="2101803"/>
            </a:xfrm>
            <a:prstGeom prst="rect">
              <a:avLst/>
            </a:prstGeom>
          </p:spPr>
        </p:pic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F2986356-C64F-4751-B26E-9C4FF3344BD5}"/>
                </a:ext>
              </a:extLst>
            </p:cNvPr>
            <p:cNvSpPr/>
            <p:nvPr/>
          </p:nvSpPr>
          <p:spPr>
            <a:xfrm>
              <a:off x="4892288" y="8251243"/>
              <a:ext cx="3158152" cy="1392689"/>
            </a:xfrm>
            <a:prstGeom prst="rect">
              <a:avLst/>
            </a:prstGeom>
            <a:solidFill>
              <a:srgbClr val="F4F6FA"/>
            </a:solidFill>
            <a:ln>
              <a:solidFill>
                <a:srgbClr val="C3CEE3"/>
              </a:solidFill>
            </a:ln>
          </p:spPr>
          <p:txBody>
            <a:bodyPr wrap="square">
              <a:spAutoFit/>
            </a:bodyPr>
            <a:lstStyle/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{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"inputWidgets"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{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"f"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{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"widgetType"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6699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"slider"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"alias"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6699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“freight in dollars per case per thousand miles"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"label"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6699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"Select the freight"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"min"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990055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1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"max"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990055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500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"default"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990055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90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"step"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990055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1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}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}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}</a:t>
              </a:r>
              <a:r>
                <a:rPr lang="en-US" altLang="en-US" sz="650" dirty="0"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</p:txBody>
        </p:sp>
        <p:pic>
          <p:nvPicPr>
            <p:cNvPr id="245" name="Picture 244">
              <a:extLst>
                <a:ext uri="{FF2B5EF4-FFF2-40B4-BE49-F238E27FC236}">
                  <a16:creationId xmlns:a16="http://schemas.microsoft.com/office/drawing/2014/main" id="{B700C8EB-0499-45C3-A476-2AA8136EA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491329" y="9442428"/>
              <a:ext cx="3347700" cy="550401"/>
            </a:xfrm>
            <a:prstGeom prst="rect">
              <a:avLst/>
            </a:prstGeom>
          </p:spPr>
        </p:pic>
        <p:sp>
          <p:nvSpPr>
            <p:cNvPr id="248" name="Arrow: Curved Left 247">
              <a:extLst>
                <a:ext uri="{FF2B5EF4-FFF2-40B4-BE49-F238E27FC236}">
                  <a16:creationId xmlns:a16="http://schemas.microsoft.com/office/drawing/2014/main" id="{B8C38853-22AB-4735-BEDD-8A4D18BC78E6}"/>
                </a:ext>
              </a:extLst>
            </p:cNvPr>
            <p:cNvSpPr/>
            <p:nvPr/>
          </p:nvSpPr>
          <p:spPr>
            <a:xfrm rot="18491528">
              <a:off x="6324908" y="8015155"/>
              <a:ext cx="157965" cy="410657"/>
            </a:xfrm>
            <a:prstGeom prst="curvedLeftArrow">
              <a:avLst>
                <a:gd name="adj1" fmla="val 17496"/>
                <a:gd name="adj2" fmla="val 35934"/>
                <a:gd name="adj3" fmla="val 54891"/>
              </a:avLst>
            </a:prstGeom>
            <a:gradFill rotWithShape="1">
              <a:gsLst>
                <a:gs pos="0">
                  <a:srgbClr val="F39619">
                    <a:satMod val="103000"/>
                    <a:lumMod val="102000"/>
                    <a:tint val="94000"/>
                  </a:srgbClr>
                </a:gs>
                <a:gs pos="50000">
                  <a:srgbClr val="F39619">
                    <a:satMod val="110000"/>
                    <a:lumMod val="100000"/>
                    <a:shade val="100000"/>
                  </a:srgbClr>
                </a:gs>
                <a:gs pos="100000">
                  <a:srgbClr val="F39619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5E5F6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9" name="Arrow: Curved Left 248">
              <a:extLst>
                <a:ext uri="{FF2B5EF4-FFF2-40B4-BE49-F238E27FC236}">
                  <a16:creationId xmlns:a16="http://schemas.microsoft.com/office/drawing/2014/main" id="{8284B632-4AFC-43AD-921A-E6809A9F7254}"/>
                </a:ext>
              </a:extLst>
            </p:cNvPr>
            <p:cNvSpPr/>
            <p:nvPr/>
          </p:nvSpPr>
          <p:spPr>
            <a:xfrm rot="18491528">
              <a:off x="6455562" y="9201885"/>
              <a:ext cx="157965" cy="410657"/>
            </a:xfrm>
            <a:prstGeom prst="curvedLeftArrow">
              <a:avLst>
                <a:gd name="adj1" fmla="val 17496"/>
                <a:gd name="adj2" fmla="val 35934"/>
                <a:gd name="adj3" fmla="val 54891"/>
              </a:avLst>
            </a:prstGeom>
            <a:gradFill rotWithShape="1">
              <a:gsLst>
                <a:gs pos="0">
                  <a:srgbClr val="F39619">
                    <a:satMod val="103000"/>
                    <a:lumMod val="102000"/>
                    <a:tint val="94000"/>
                  </a:srgbClr>
                </a:gs>
                <a:gs pos="50000">
                  <a:srgbClr val="F39619">
                    <a:satMod val="110000"/>
                    <a:lumMod val="100000"/>
                    <a:shade val="100000"/>
                  </a:srgbClr>
                </a:gs>
                <a:gs pos="100000">
                  <a:srgbClr val="F39619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5E5F6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57" name="Rectangle 256">
            <a:extLst>
              <a:ext uri="{FF2B5EF4-FFF2-40B4-BE49-F238E27FC236}">
                <a16:creationId xmlns:a16="http://schemas.microsoft.com/office/drawing/2014/main" id="{6C260A7D-1D9A-462E-8A09-8CE67165DA30}"/>
              </a:ext>
            </a:extLst>
          </p:cNvPr>
          <p:cNvSpPr/>
          <p:nvPr/>
        </p:nvSpPr>
        <p:spPr>
          <a:xfrm>
            <a:off x="133514" y="6280551"/>
            <a:ext cx="21098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494D55"/>
                </a:solidFill>
                <a:latin typeface="Montserrat" panose="00000500000000000000" pitchFamily="2" charset="0"/>
              </a:rPr>
              <a:t>How to get there</a:t>
            </a:r>
            <a:endParaRPr lang="en-US" dirty="0"/>
          </a:p>
        </p:txBody>
      </p: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38D5C340-65B5-4EC2-8ACD-6BA9A01D31B7}"/>
              </a:ext>
            </a:extLst>
          </p:cNvPr>
          <p:cNvCxnSpPr/>
          <p:nvPr/>
        </p:nvCxnSpPr>
        <p:spPr>
          <a:xfrm>
            <a:off x="126424" y="6250003"/>
            <a:ext cx="1346315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0" name="Rectangle 259">
            <a:extLst>
              <a:ext uri="{FF2B5EF4-FFF2-40B4-BE49-F238E27FC236}">
                <a16:creationId xmlns:a16="http://schemas.microsoft.com/office/drawing/2014/main" id="{A1F7552C-915D-4C14-AF5F-5CC530BAC91D}"/>
              </a:ext>
            </a:extLst>
          </p:cNvPr>
          <p:cNvSpPr/>
          <p:nvPr/>
        </p:nvSpPr>
        <p:spPr>
          <a:xfrm>
            <a:off x="9525351" y="6600632"/>
            <a:ext cx="138211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Custom Graphics</a:t>
            </a:r>
            <a:endParaRPr lang="en-US" sz="1100" dirty="0">
              <a:solidFill>
                <a:srgbClr val="F39619"/>
              </a:solidFill>
            </a:endParaRPr>
          </a:p>
        </p:txBody>
      </p: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A62E10FA-1E06-40DF-BD4A-FDC7E36299A0}"/>
              </a:ext>
            </a:extLst>
          </p:cNvPr>
          <p:cNvGrpSpPr/>
          <p:nvPr/>
        </p:nvGrpSpPr>
        <p:grpSpPr>
          <a:xfrm>
            <a:off x="4298845" y="7376952"/>
            <a:ext cx="2398605" cy="507832"/>
            <a:chOff x="4298845" y="7331164"/>
            <a:chExt cx="2398605" cy="507832"/>
          </a:xfrm>
        </p:grpSpPr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5B38E611-D478-4680-B793-2CB8D82F04A6}"/>
                </a:ext>
              </a:extLst>
            </p:cNvPr>
            <p:cNvSpPr/>
            <p:nvPr/>
          </p:nvSpPr>
          <p:spPr>
            <a:xfrm>
              <a:off x="4298845" y="7331165"/>
              <a:ext cx="1436656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General appearance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Input widgets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Graphics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FA712680-86DB-4F3F-951F-04E3FFF05757}"/>
                </a:ext>
              </a:extLst>
            </p:cNvPr>
            <p:cNvSpPr/>
            <p:nvPr/>
          </p:nvSpPr>
          <p:spPr>
            <a:xfrm>
              <a:off x="5608097" y="7331164"/>
              <a:ext cx="1089353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Functionality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Language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[…]</a:t>
              </a:r>
            </a:p>
          </p:txBody>
        </p:sp>
      </p:grpSp>
      <p:sp>
        <p:nvSpPr>
          <p:cNvPr id="263" name="Rectangle 262">
            <a:extLst>
              <a:ext uri="{FF2B5EF4-FFF2-40B4-BE49-F238E27FC236}">
                <a16:creationId xmlns:a16="http://schemas.microsoft.com/office/drawing/2014/main" id="{CC5ED8FC-6EDB-4134-8056-4BDB8FED6C7B}"/>
              </a:ext>
            </a:extLst>
          </p:cNvPr>
          <p:cNvSpPr/>
          <p:nvPr/>
        </p:nvSpPr>
        <p:spPr>
          <a:xfrm>
            <a:off x="7958813" y="8022120"/>
            <a:ext cx="1292136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Graphics </a:t>
            </a:r>
            <a:b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</a:b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(pre-implemented):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D</a:t>
            </a: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ata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Pie chart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Bar chart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Line chart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Scatter plot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Histogram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Pivot table</a:t>
            </a:r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8CE2EE5B-6CE4-4110-8265-246A0FDCAA30}"/>
              </a:ext>
            </a:extLst>
          </p:cNvPr>
          <p:cNvSpPr/>
          <p:nvPr/>
        </p:nvSpPr>
        <p:spPr>
          <a:xfrm>
            <a:off x="9525351" y="6856633"/>
            <a:ext cx="30555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An R API provides extensive visualization options (custom renderers).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205B5601-CF80-4ADF-BCBA-8CD9C4DCE7F6}"/>
              </a:ext>
            </a:extLst>
          </p:cNvPr>
          <p:cNvSpPr txBox="1"/>
          <p:nvPr/>
        </p:nvSpPr>
        <p:spPr>
          <a:xfrm rot="591670">
            <a:off x="6052221" y="8033509"/>
            <a:ext cx="827471" cy="369332"/>
          </a:xfrm>
          <a:prstGeom prst="rect">
            <a:avLst/>
          </a:prstGeom>
          <a:noFill/>
          <a:ln w="6350"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Configuration</a:t>
            </a:r>
            <a:br>
              <a:rPr lang="en-US" sz="900" dirty="0"/>
            </a:br>
            <a:r>
              <a:rPr lang="en-US" sz="900" dirty="0"/>
              <a:t>Generator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C5C0110A-F28F-4F54-9D02-580A5A027058}"/>
              </a:ext>
            </a:extLst>
          </p:cNvPr>
          <p:cNvSpPr txBox="1"/>
          <p:nvPr/>
        </p:nvSpPr>
        <p:spPr>
          <a:xfrm rot="614081">
            <a:off x="6445363" y="8992101"/>
            <a:ext cx="684803" cy="369332"/>
          </a:xfrm>
          <a:prstGeom prst="rect">
            <a:avLst/>
          </a:prstGeom>
          <a:noFill/>
          <a:ln w="6350"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900">
                <a:solidFill>
                  <a:srgbClr val="F39619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Generated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BB799DAB-9D42-4B20-A2C1-6BEA55852B73}"/>
              </a:ext>
            </a:extLst>
          </p:cNvPr>
          <p:cNvSpPr txBox="1"/>
          <p:nvPr/>
        </p:nvSpPr>
        <p:spPr>
          <a:xfrm rot="596342">
            <a:off x="7397271" y="10131894"/>
            <a:ext cx="798616" cy="369332"/>
          </a:xfrm>
          <a:prstGeom prst="rect">
            <a:avLst/>
          </a:prstGeom>
          <a:noFill/>
          <a:ln w="6350"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900">
                <a:solidFill>
                  <a:srgbClr val="F39619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Resulting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Input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widget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932417D-094F-4B6E-B5CA-1419C6526A4B}"/>
              </a:ext>
            </a:extLst>
          </p:cNvPr>
          <p:cNvSpPr/>
          <p:nvPr/>
        </p:nvSpPr>
        <p:spPr>
          <a:xfrm>
            <a:off x="418229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F589297-4B0B-42A8-A71C-B53406B4D500}"/>
              </a:ext>
            </a:extLst>
          </p:cNvPr>
          <p:cNvSpPr/>
          <p:nvPr/>
        </p:nvSpPr>
        <p:spPr>
          <a:xfrm>
            <a:off x="328693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E37D51B-2523-45B1-A55D-A18935E496FA}"/>
              </a:ext>
            </a:extLst>
          </p:cNvPr>
          <p:cNvSpPr/>
          <p:nvPr/>
        </p:nvSpPr>
        <p:spPr>
          <a:xfrm>
            <a:off x="4566306" y="670140"/>
            <a:ext cx="100293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Model status message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D04F52C5-A8B1-4401-9788-F0EECDA448E2}"/>
              </a:ext>
            </a:extLst>
          </p:cNvPr>
          <p:cNvCxnSpPr>
            <a:cxnSpLocks/>
            <a:stCxn id="95" idx="2"/>
            <a:endCxn id="98" idx="0"/>
          </p:cNvCxnSpPr>
          <p:nvPr/>
        </p:nvCxnSpPr>
        <p:spPr>
          <a:xfrm flipH="1">
            <a:off x="4674790" y="1018953"/>
            <a:ext cx="392982" cy="5248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1C989AD5-1A5B-4EF7-B16C-2C72D224FE68}"/>
              </a:ext>
            </a:extLst>
          </p:cNvPr>
          <p:cNvSpPr/>
          <p:nvPr/>
        </p:nvSpPr>
        <p:spPr>
          <a:xfrm>
            <a:off x="4621627" y="154384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FD57E87-912F-4EA9-AD7C-65637715CE14}"/>
              </a:ext>
            </a:extLst>
          </p:cNvPr>
          <p:cNvSpPr/>
          <p:nvPr/>
        </p:nvSpPr>
        <p:spPr>
          <a:xfrm>
            <a:off x="5380487" y="831818"/>
            <a:ext cx="6850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Log file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AA3C1C50-D3D3-4C97-B449-54FE90550DB5}"/>
              </a:ext>
            </a:extLst>
          </p:cNvPr>
          <p:cNvCxnSpPr>
            <a:cxnSpLocks/>
            <a:stCxn id="105" idx="2"/>
            <a:endCxn id="107" idx="0"/>
          </p:cNvCxnSpPr>
          <p:nvPr/>
        </p:nvCxnSpPr>
        <p:spPr>
          <a:xfrm flipH="1">
            <a:off x="4330799" y="1078039"/>
            <a:ext cx="1392209" cy="89694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705820E-FC42-43FA-BC4C-B46BEF8D55C4}"/>
              </a:ext>
            </a:extLst>
          </p:cNvPr>
          <p:cNvSpPr/>
          <p:nvPr/>
        </p:nvSpPr>
        <p:spPr>
          <a:xfrm>
            <a:off x="4277636" y="197498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D18DEAD-1745-4AB3-831D-E1EC21E6DCEB}"/>
              </a:ext>
            </a:extLst>
          </p:cNvPr>
          <p:cNvSpPr/>
          <p:nvPr/>
        </p:nvSpPr>
        <p:spPr>
          <a:xfrm>
            <a:off x="5936385" y="637782"/>
            <a:ext cx="111461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Listing (</a:t>
            </a:r>
            <a:r>
              <a:rPr lang="en-US" sz="1000" dirty="0" err="1">
                <a:solidFill>
                  <a:srgbClr val="494D55"/>
                </a:solidFill>
                <a:latin typeface="Montserrat" panose="00000500000000000000" pitchFamily="2" charset="0"/>
              </a:rPr>
              <a:t>lst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) file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AD9CB61C-5C16-423E-A727-BE96CFD6BB3E}"/>
              </a:ext>
            </a:extLst>
          </p:cNvPr>
          <p:cNvCxnSpPr>
            <a:cxnSpLocks/>
            <a:stCxn id="110" idx="2"/>
            <a:endCxn id="112" idx="0"/>
          </p:cNvCxnSpPr>
          <p:nvPr/>
        </p:nvCxnSpPr>
        <p:spPr>
          <a:xfrm flipH="1">
            <a:off x="4556718" y="884003"/>
            <a:ext cx="1936977" cy="107307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F8DD3D4-F3F1-4E6A-B5B4-69B0CF63CC03}"/>
              </a:ext>
            </a:extLst>
          </p:cNvPr>
          <p:cNvSpPr/>
          <p:nvPr/>
        </p:nvSpPr>
        <p:spPr>
          <a:xfrm>
            <a:off x="4503555" y="19570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134CD39F-C9DD-4613-9ACE-EF86ECFFC693}"/>
              </a:ext>
            </a:extLst>
          </p:cNvPr>
          <p:cNvCxnSpPr/>
          <p:nvPr/>
        </p:nvCxnSpPr>
        <p:spPr>
          <a:xfrm>
            <a:off x="4601501" y="40642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0DCA0B6-E6F7-410F-97E3-5C78E72C2496}"/>
              </a:ext>
            </a:extLst>
          </p:cNvPr>
          <p:cNvSpPr/>
          <p:nvPr/>
        </p:nvSpPr>
        <p:spPr>
          <a:xfrm>
            <a:off x="5178169" y="161607"/>
            <a:ext cx="128778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GAMS interaction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61B26B7-81F3-4FED-875F-867730489C2B}"/>
              </a:ext>
            </a:extLst>
          </p:cNvPr>
          <p:cNvCxnSpPr/>
          <p:nvPr/>
        </p:nvCxnSpPr>
        <p:spPr>
          <a:xfrm>
            <a:off x="7144333" y="405425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30F18A0-74C1-4D69-95A6-FC9432739B3E}"/>
              </a:ext>
            </a:extLst>
          </p:cNvPr>
          <p:cNvSpPr/>
          <p:nvPr/>
        </p:nvSpPr>
        <p:spPr>
          <a:xfrm>
            <a:off x="7662381" y="160612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Compare Scenarios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27AD608F-4D4E-46CD-B57A-38FB5E5470A0}"/>
              </a:ext>
            </a:extLst>
          </p:cNvPr>
          <p:cNvSpPr/>
          <p:nvPr/>
        </p:nvSpPr>
        <p:spPr>
          <a:xfrm>
            <a:off x="8708647" y="741035"/>
            <a:ext cx="75551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Close scenario</a:t>
            </a: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5BE633C3-0EB3-44E9-86CA-B52347CC1507}"/>
              </a:ext>
            </a:extLst>
          </p:cNvPr>
          <p:cNvCxnSpPr>
            <a:cxnSpLocks/>
            <a:stCxn id="133" idx="2"/>
            <a:endCxn id="136" idx="0"/>
          </p:cNvCxnSpPr>
          <p:nvPr/>
        </p:nvCxnSpPr>
        <p:spPr>
          <a:xfrm flipH="1">
            <a:off x="8681342" y="1089848"/>
            <a:ext cx="405061" cy="51424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A1AF9BD-7105-49F4-9EF6-A6615C0586D1}"/>
              </a:ext>
            </a:extLst>
          </p:cNvPr>
          <p:cNvSpPr/>
          <p:nvPr/>
        </p:nvSpPr>
        <p:spPr>
          <a:xfrm>
            <a:off x="8628179" y="16040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B6D89692-BA66-4496-B69C-7C01165B045C}"/>
              </a:ext>
            </a:extLst>
          </p:cNvPr>
          <p:cNvSpPr/>
          <p:nvPr/>
        </p:nvSpPr>
        <p:spPr>
          <a:xfrm>
            <a:off x="7149066" y="712137"/>
            <a:ext cx="1397140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Download scenario data (Excel)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D397D6CB-8A12-44AC-A54E-5A3DDC2FA300}"/>
              </a:ext>
            </a:extLst>
          </p:cNvPr>
          <p:cNvCxnSpPr>
            <a:cxnSpLocks/>
            <a:stCxn id="142" idx="2"/>
            <a:endCxn id="144" idx="0"/>
          </p:cNvCxnSpPr>
          <p:nvPr/>
        </p:nvCxnSpPr>
        <p:spPr>
          <a:xfrm>
            <a:off x="7847636" y="1060950"/>
            <a:ext cx="676761" cy="64962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4" name="Rectangle 143">
            <a:extLst>
              <a:ext uri="{FF2B5EF4-FFF2-40B4-BE49-F238E27FC236}">
                <a16:creationId xmlns:a16="http://schemas.microsoft.com/office/drawing/2014/main" id="{B990A260-8732-40B5-B8F0-22E7229F6E05}"/>
              </a:ext>
            </a:extLst>
          </p:cNvPr>
          <p:cNvSpPr/>
          <p:nvPr/>
        </p:nvSpPr>
        <p:spPr>
          <a:xfrm>
            <a:off x="8471234" y="17105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53BD5DC2-AE8E-4AFA-99D4-5CDC0F502A38}"/>
              </a:ext>
            </a:extLst>
          </p:cNvPr>
          <p:cNvSpPr/>
          <p:nvPr/>
        </p:nvSpPr>
        <p:spPr>
          <a:xfrm>
            <a:off x="4601501" y="385393"/>
            <a:ext cx="243936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Direct access to GAMS output files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64256D33-BC52-4674-8B07-3EF6CF49A3D4}"/>
              </a:ext>
            </a:extLst>
          </p:cNvPr>
          <p:cNvSpPr/>
          <p:nvPr/>
        </p:nvSpPr>
        <p:spPr>
          <a:xfrm>
            <a:off x="7093984" y="390057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Compare scenarios from the database in split screen and tab-view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3B832BF8-82B2-4306-9B05-63E5761FADDF}"/>
              </a:ext>
            </a:extLst>
          </p:cNvPr>
          <p:cNvCxnSpPr/>
          <p:nvPr/>
        </p:nvCxnSpPr>
        <p:spPr>
          <a:xfrm>
            <a:off x="4647554" y="5941493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Rectangle 158">
            <a:extLst>
              <a:ext uri="{FF2B5EF4-FFF2-40B4-BE49-F238E27FC236}">
                <a16:creationId xmlns:a16="http://schemas.microsoft.com/office/drawing/2014/main" id="{9DC56E44-BCF8-43FE-A2EE-457EC892762C}"/>
              </a:ext>
            </a:extLst>
          </p:cNvPr>
          <p:cNvSpPr/>
          <p:nvPr/>
        </p:nvSpPr>
        <p:spPr>
          <a:xfrm>
            <a:off x="5165602" y="5696680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Input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BC3DEB67-F02F-41B2-B36E-35879D4C1199}"/>
              </a:ext>
            </a:extLst>
          </p:cNvPr>
          <p:cNvSpPr/>
          <p:nvPr/>
        </p:nvSpPr>
        <p:spPr>
          <a:xfrm>
            <a:off x="4597205" y="5926125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&amp; configuration of input data for the next calculations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69EFB5FC-630F-4AB8-AE9F-6224661BAE56}"/>
              </a:ext>
            </a:extLst>
          </p:cNvPr>
          <p:cNvCxnSpPr/>
          <p:nvPr/>
        </p:nvCxnSpPr>
        <p:spPr>
          <a:xfrm>
            <a:off x="7808799" y="594858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5" name="Rectangle 164">
            <a:extLst>
              <a:ext uri="{FF2B5EF4-FFF2-40B4-BE49-F238E27FC236}">
                <a16:creationId xmlns:a16="http://schemas.microsoft.com/office/drawing/2014/main" id="{C4272FBA-487A-4AB6-B474-0A91F84F3FB6}"/>
              </a:ext>
            </a:extLst>
          </p:cNvPr>
          <p:cNvSpPr/>
          <p:nvPr/>
        </p:nvSpPr>
        <p:spPr>
          <a:xfrm>
            <a:off x="8326847" y="5703767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Output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1E00876-D830-4E8D-B61F-A5E5570EA4E6}"/>
              </a:ext>
            </a:extLst>
          </p:cNvPr>
          <p:cNvSpPr/>
          <p:nvPr/>
        </p:nvSpPr>
        <p:spPr>
          <a:xfrm>
            <a:off x="7758450" y="5933212"/>
            <a:ext cx="2532616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of results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F746E95-9BD3-4844-98C5-8E345A9695C0}"/>
              </a:ext>
            </a:extLst>
          </p:cNvPr>
          <p:cNvCxnSpPr>
            <a:cxnSpLocks/>
          </p:cNvCxnSpPr>
          <p:nvPr/>
        </p:nvCxnSpPr>
        <p:spPr>
          <a:xfrm>
            <a:off x="232406" y="6831896"/>
            <a:ext cx="39465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EA34E33-4BCA-4843-A7D6-381F08E0E618}"/>
              </a:ext>
            </a:extLst>
          </p:cNvPr>
          <p:cNvCxnSpPr>
            <a:cxnSpLocks/>
          </p:cNvCxnSpPr>
          <p:nvPr/>
        </p:nvCxnSpPr>
        <p:spPr>
          <a:xfrm>
            <a:off x="4379511" y="6831896"/>
            <a:ext cx="487370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B0AC335A-4CF8-4912-A0E1-6C0D55165C39}"/>
              </a:ext>
            </a:extLst>
          </p:cNvPr>
          <p:cNvCxnSpPr>
            <a:cxnSpLocks/>
          </p:cNvCxnSpPr>
          <p:nvPr/>
        </p:nvCxnSpPr>
        <p:spPr>
          <a:xfrm>
            <a:off x="9585457" y="6829692"/>
            <a:ext cx="39465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99962CB-6D99-4163-8679-670191148764}"/>
              </a:ext>
            </a:extLst>
          </p:cNvPr>
          <p:cNvSpPr/>
          <p:nvPr/>
        </p:nvSpPr>
        <p:spPr>
          <a:xfrm>
            <a:off x="9963993" y="471034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13B1437-75E2-479F-BC51-CCA4640CF679}"/>
              </a:ext>
            </a:extLst>
          </p:cNvPr>
          <p:cNvCxnSpPr>
            <a:cxnSpLocks/>
            <a:stCxn id="170" idx="0"/>
            <a:endCxn id="153" idx="2"/>
          </p:cNvCxnSpPr>
          <p:nvPr/>
        </p:nvCxnSpPr>
        <p:spPr>
          <a:xfrm flipH="1" flipV="1">
            <a:off x="10017156" y="4813574"/>
            <a:ext cx="770476" cy="54843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0" name="Rectangle 169">
            <a:extLst>
              <a:ext uri="{FF2B5EF4-FFF2-40B4-BE49-F238E27FC236}">
                <a16:creationId xmlns:a16="http://schemas.microsoft.com/office/drawing/2014/main" id="{DCD5BDFF-3D7D-4A08-AF96-36E6F318B091}"/>
              </a:ext>
            </a:extLst>
          </p:cNvPr>
          <p:cNvSpPr/>
          <p:nvPr/>
        </p:nvSpPr>
        <p:spPr>
          <a:xfrm>
            <a:off x="9910985" y="5362013"/>
            <a:ext cx="175329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Graphic and corresponding data in one screen or separated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6A8ED08E-4169-404C-AF26-2C30B8414F80}"/>
              </a:ext>
            </a:extLst>
          </p:cNvPr>
          <p:cNvSpPr/>
          <p:nvPr/>
        </p:nvSpPr>
        <p:spPr>
          <a:xfrm>
            <a:off x="8378682" y="471191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F53CA245-72A7-49E2-A303-8B7118839F14}"/>
              </a:ext>
            </a:extLst>
          </p:cNvPr>
          <p:cNvCxnSpPr>
            <a:cxnSpLocks/>
            <a:stCxn id="170" idx="0"/>
            <a:endCxn id="171" idx="2"/>
          </p:cNvCxnSpPr>
          <p:nvPr/>
        </p:nvCxnSpPr>
        <p:spPr>
          <a:xfrm flipH="1" flipV="1">
            <a:off x="8431845" y="4815137"/>
            <a:ext cx="2355787" cy="54687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2" name="Rectangle 181">
            <a:extLst>
              <a:ext uri="{FF2B5EF4-FFF2-40B4-BE49-F238E27FC236}">
                <a16:creationId xmlns:a16="http://schemas.microsoft.com/office/drawing/2014/main" id="{84D83022-CC36-47AB-B87E-0E76E8D6C05A}"/>
              </a:ext>
            </a:extLst>
          </p:cNvPr>
          <p:cNvSpPr/>
          <p:nvPr/>
        </p:nvSpPr>
        <p:spPr>
          <a:xfrm>
            <a:off x="6823733" y="484911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58032D87-67E0-4C69-BC51-5E4C71554181}"/>
              </a:ext>
            </a:extLst>
          </p:cNvPr>
          <p:cNvCxnSpPr>
            <a:cxnSpLocks/>
            <a:stCxn id="184" idx="0"/>
            <a:endCxn id="182" idx="2"/>
          </p:cNvCxnSpPr>
          <p:nvPr/>
        </p:nvCxnSpPr>
        <p:spPr>
          <a:xfrm flipH="1" flipV="1">
            <a:off x="6876896" y="4952336"/>
            <a:ext cx="1151766" cy="5098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Rectangle 183">
            <a:extLst>
              <a:ext uri="{FF2B5EF4-FFF2-40B4-BE49-F238E27FC236}">
                <a16:creationId xmlns:a16="http://schemas.microsoft.com/office/drawing/2014/main" id="{D3A7D23B-AC02-4758-B50D-E2BCF7A6EDD6}"/>
              </a:ext>
            </a:extLst>
          </p:cNvPr>
          <p:cNvSpPr/>
          <p:nvPr/>
        </p:nvSpPr>
        <p:spPr>
          <a:xfrm>
            <a:off x="7704865" y="5462199"/>
            <a:ext cx="6475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Filter results</a:t>
            </a: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E1578691-6A0E-4EB2-826B-CFA0585AEA65}"/>
              </a:ext>
            </a:extLst>
          </p:cNvPr>
          <p:cNvSpPr/>
          <p:nvPr/>
        </p:nvSpPr>
        <p:spPr>
          <a:xfrm>
            <a:off x="3112262" y="260543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8DE3B89E-83BC-4F9F-9855-DA6DCEFA9879}"/>
              </a:ext>
            </a:extLst>
          </p:cNvPr>
          <p:cNvSpPr/>
          <p:nvPr/>
        </p:nvSpPr>
        <p:spPr>
          <a:xfrm>
            <a:off x="3160081" y="5434254"/>
            <a:ext cx="8248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Start GAMS run</a:t>
            </a:r>
          </a:p>
        </p:txBody>
      </p: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DE30E26E-2A00-4E3E-82BB-6FFA28ABE628}"/>
              </a:ext>
            </a:extLst>
          </p:cNvPr>
          <p:cNvCxnSpPr>
            <a:cxnSpLocks/>
            <a:stCxn id="288" idx="0"/>
            <a:endCxn id="290" idx="1"/>
          </p:cNvCxnSpPr>
          <p:nvPr/>
        </p:nvCxnSpPr>
        <p:spPr>
          <a:xfrm flipH="1" flipV="1">
            <a:off x="3091853" y="2906522"/>
            <a:ext cx="480644" cy="2527732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0" name="Rectangle 289">
            <a:extLst>
              <a:ext uri="{FF2B5EF4-FFF2-40B4-BE49-F238E27FC236}">
                <a16:creationId xmlns:a16="http://schemas.microsoft.com/office/drawing/2014/main" id="{57B14DE5-7B1E-4364-9513-4D50C09EF6FA}"/>
              </a:ext>
            </a:extLst>
          </p:cNvPr>
          <p:cNvSpPr/>
          <p:nvPr/>
        </p:nvSpPr>
        <p:spPr>
          <a:xfrm>
            <a:off x="3091853" y="285490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6149E153-E3A3-47AD-95CA-37332DE82CA0}"/>
              </a:ext>
            </a:extLst>
          </p:cNvPr>
          <p:cNvSpPr/>
          <p:nvPr/>
        </p:nvSpPr>
        <p:spPr>
          <a:xfrm>
            <a:off x="1382553" y="475254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Rectangle 305">
            <a:extLst>
              <a:ext uri="{FF2B5EF4-FFF2-40B4-BE49-F238E27FC236}">
                <a16:creationId xmlns:a16="http://schemas.microsoft.com/office/drawing/2014/main" id="{840485F5-E6C3-4B20-931D-689B16C6E6D1}"/>
              </a:ext>
            </a:extLst>
          </p:cNvPr>
          <p:cNvSpPr/>
          <p:nvPr/>
        </p:nvSpPr>
        <p:spPr>
          <a:xfrm>
            <a:off x="1293470" y="5757118"/>
            <a:ext cx="5795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Start Import</a:t>
            </a:r>
          </a:p>
        </p:txBody>
      </p:sp>
      <p:cxnSp>
        <p:nvCxnSpPr>
          <p:cNvPr id="307" name="Straight Connector 306">
            <a:extLst>
              <a:ext uri="{FF2B5EF4-FFF2-40B4-BE49-F238E27FC236}">
                <a16:creationId xmlns:a16="http://schemas.microsoft.com/office/drawing/2014/main" id="{640516E3-8E61-4729-A2D0-7906B59FACBC}"/>
              </a:ext>
            </a:extLst>
          </p:cNvPr>
          <p:cNvCxnSpPr>
            <a:cxnSpLocks/>
            <a:stCxn id="400" idx="0"/>
            <a:endCxn id="308" idx="2"/>
          </p:cNvCxnSpPr>
          <p:nvPr/>
        </p:nvCxnSpPr>
        <p:spPr>
          <a:xfrm flipV="1">
            <a:off x="380474" y="5105601"/>
            <a:ext cx="366960" cy="15581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8" name="Rectangle 307">
            <a:extLst>
              <a:ext uri="{FF2B5EF4-FFF2-40B4-BE49-F238E27FC236}">
                <a16:creationId xmlns:a16="http://schemas.microsoft.com/office/drawing/2014/main" id="{12E0E14A-34D4-4CBC-9307-906ABE0D642F}"/>
              </a:ext>
            </a:extLst>
          </p:cNvPr>
          <p:cNvSpPr/>
          <p:nvPr/>
        </p:nvSpPr>
        <p:spPr>
          <a:xfrm>
            <a:off x="694271" y="500237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Rectangle 316">
            <a:extLst>
              <a:ext uri="{FF2B5EF4-FFF2-40B4-BE49-F238E27FC236}">
                <a16:creationId xmlns:a16="http://schemas.microsoft.com/office/drawing/2014/main" id="{3BA177FA-C3E5-417D-A6A3-A7C76BEAF79E}"/>
              </a:ext>
            </a:extLst>
          </p:cNvPr>
          <p:cNvSpPr/>
          <p:nvPr/>
        </p:nvSpPr>
        <p:spPr>
          <a:xfrm>
            <a:off x="288742" y="5755688"/>
            <a:ext cx="9816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Sort database entries</a:t>
            </a:r>
          </a:p>
        </p:txBody>
      </p:sp>
      <p:cxnSp>
        <p:nvCxnSpPr>
          <p:cNvPr id="318" name="Straight Connector 317">
            <a:extLst>
              <a:ext uri="{FF2B5EF4-FFF2-40B4-BE49-F238E27FC236}">
                <a16:creationId xmlns:a16="http://schemas.microsoft.com/office/drawing/2014/main" id="{2EBD4694-8407-4B84-A1E3-F62FFDE80EC2}"/>
              </a:ext>
            </a:extLst>
          </p:cNvPr>
          <p:cNvCxnSpPr>
            <a:cxnSpLocks/>
            <a:stCxn id="317" idx="0"/>
            <a:endCxn id="319" idx="2"/>
          </p:cNvCxnSpPr>
          <p:nvPr/>
        </p:nvCxnSpPr>
        <p:spPr>
          <a:xfrm flipV="1">
            <a:off x="779570" y="5430653"/>
            <a:ext cx="243844" cy="32503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9" name="Rectangle 318">
            <a:extLst>
              <a:ext uri="{FF2B5EF4-FFF2-40B4-BE49-F238E27FC236}">
                <a16:creationId xmlns:a16="http://schemas.microsoft.com/office/drawing/2014/main" id="{CFC0B1C6-E7BD-4AF1-BE27-CE7C7BB24C0A}"/>
              </a:ext>
            </a:extLst>
          </p:cNvPr>
          <p:cNvSpPr/>
          <p:nvPr/>
        </p:nvSpPr>
        <p:spPr>
          <a:xfrm>
            <a:off x="970251" y="532742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995011E-3ECD-456F-A189-3BD4360B3B75}"/>
              </a:ext>
            </a:extLst>
          </p:cNvPr>
          <p:cNvSpPr/>
          <p:nvPr/>
        </p:nvSpPr>
        <p:spPr>
          <a:xfrm>
            <a:off x="-10075" y="3949439"/>
            <a:ext cx="8957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Import from database</a:t>
            </a:r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A6774678-5BC5-47AC-8F4F-155FC1AE15E3}"/>
              </a:ext>
            </a:extLst>
          </p:cNvPr>
          <p:cNvSpPr/>
          <p:nvPr/>
        </p:nvSpPr>
        <p:spPr>
          <a:xfrm>
            <a:off x="587946" y="443440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BDE8F47A-85DF-4AFD-86A7-D168FBDC25B3}"/>
              </a:ext>
            </a:extLst>
          </p:cNvPr>
          <p:cNvSpPr/>
          <p:nvPr/>
        </p:nvSpPr>
        <p:spPr>
          <a:xfrm>
            <a:off x="1882068" y="478161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5" name="Straight Connector 324">
            <a:extLst>
              <a:ext uri="{FF2B5EF4-FFF2-40B4-BE49-F238E27FC236}">
                <a16:creationId xmlns:a16="http://schemas.microsoft.com/office/drawing/2014/main" id="{8B5960CC-E501-40D4-BCB2-FD129F7136B9}"/>
              </a:ext>
            </a:extLst>
          </p:cNvPr>
          <p:cNvCxnSpPr>
            <a:cxnSpLocks/>
          </p:cNvCxnSpPr>
          <p:nvPr/>
        </p:nvCxnSpPr>
        <p:spPr>
          <a:xfrm flipH="1" flipV="1">
            <a:off x="377991" y="4277018"/>
            <a:ext cx="75879" cy="11363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2" name="Rectangle 351">
            <a:extLst>
              <a:ext uri="{FF2B5EF4-FFF2-40B4-BE49-F238E27FC236}">
                <a16:creationId xmlns:a16="http://schemas.microsoft.com/office/drawing/2014/main" id="{75D76C20-0255-447A-AA7F-3753F67F2400}"/>
              </a:ext>
            </a:extLst>
          </p:cNvPr>
          <p:cNvSpPr/>
          <p:nvPr/>
        </p:nvSpPr>
        <p:spPr>
          <a:xfrm>
            <a:off x="763107" y="532918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3" name="Straight Connector 352">
            <a:extLst>
              <a:ext uri="{FF2B5EF4-FFF2-40B4-BE49-F238E27FC236}">
                <a16:creationId xmlns:a16="http://schemas.microsoft.com/office/drawing/2014/main" id="{FAA529C6-6CFE-4AA3-A012-0CDEFF399958}"/>
              </a:ext>
            </a:extLst>
          </p:cNvPr>
          <p:cNvCxnSpPr>
            <a:cxnSpLocks/>
            <a:stCxn id="317" idx="0"/>
            <a:endCxn id="352" idx="2"/>
          </p:cNvCxnSpPr>
          <p:nvPr/>
        </p:nvCxnSpPr>
        <p:spPr>
          <a:xfrm flipV="1">
            <a:off x="779570" y="5432414"/>
            <a:ext cx="36700" cy="32327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C79D839F-68DC-48D5-8D8A-5346B445D10E}"/>
              </a:ext>
            </a:extLst>
          </p:cNvPr>
          <p:cNvGrpSpPr/>
          <p:nvPr/>
        </p:nvGrpSpPr>
        <p:grpSpPr>
          <a:xfrm>
            <a:off x="8141389" y="9335209"/>
            <a:ext cx="1852040" cy="1026166"/>
            <a:chOff x="9496552" y="8089259"/>
            <a:chExt cx="2950057" cy="1634547"/>
          </a:xfrm>
        </p:grpSpPr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357BA900-B40B-40F7-A60B-8B1733F435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76" b="50276"/>
            <a:stretch/>
          </p:blipFill>
          <p:spPr>
            <a:xfrm>
              <a:off x="9607849" y="8089259"/>
              <a:ext cx="2838760" cy="364214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E19DE16E-8F3D-4AD8-9EAF-AB64A9DABE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7" t="34567" r="1380"/>
            <a:stretch/>
          </p:blipFill>
          <p:spPr>
            <a:xfrm>
              <a:off x="9496552" y="8413647"/>
              <a:ext cx="1944605" cy="967759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AABC985C-F024-41E5-872F-7F833AB1F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963" t="-3180" r="-1591" b="-1238"/>
            <a:stretch/>
          </p:blipFill>
          <p:spPr>
            <a:xfrm>
              <a:off x="10668398" y="8376734"/>
              <a:ext cx="1453910" cy="134707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34F72228-0201-4268-9675-F7199EF50E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8" t="16136" r="65844" b="66354"/>
            <a:stretch/>
          </p:blipFill>
          <p:spPr>
            <a:xfrm>
              <a:off x="10267467" y="9250330"/>
              <a:ext cx="640630" cy="258978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0929B463-AADF-4A85-90CF-3BCBD5AFF779}"/>
              </a:ext>
            </a:extLst>
          </p:cNvPr>
          <p:cNvSpPr/>
          <p:nvPr/>
        </p:nvSpPr>
        <p:spPr>
          <a:xfrm>
            <a:off x="10198654" y="121765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A46753F-6B61-4BDB-9CA2-7C5B5AF1D8D0}"/>
              </a:ext>
            </a:extLst>
          </p:cNvPr>
          <p:cNvSpPr/>
          <p:nvPr/>
        </p:nvSpPr>
        <p:spPr>
          <a:xfrm>
            <a:off x="10723158" y="123073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Rectangle 374">
            <a:extLst>
              <a:ext uri="{FF2B5EF4-FFF2-40B4-BE49-F238E27FC236}">
                <a16:creationId xmlns:a16="http://schemas.microsoft.com/office/drawing/2014/main" id="{16BBD134-CF80-4329-BCFF-1897E443761D}"/>
              </a:ext>
            </a:extLst>
          </p:cNvPr>
          <p:cNvSpPr/>
          <p:nvPr/>
        </p:nvSpPr>
        <p:spPr>
          <a:xfrm>
            <a:off x="909863" y="3984697"/>
            <a:ext cx="8949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Import from </a:t>
            </a:r>
            <a:b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Spreadsheet</a:t>
            </a:r>
          </a:p>
        </p:txBody>
      </p:sp>
      <p:cxnSp>
        <p:nvCxnSpPr>
          <p:cNvPr id="379" name="Straight Connector 378">
            <a:extLst>
              <a:ext uri="{FF2B5EF4-FFF2-40B4-BE49-F238E27FC236}">
                <a16:creationId xmlns:a16="http://schemas.microsoft.com/office/drawing/2014/main" id="{3397F28C-C082-4572-A709-730CEA0A7410}"/>
              </a:ext>
            </a:extLst>
          </p:cNvPr>
          <p:cNvCxnSpPr>
            <a:cxnSpLocks/>
            <a:stCxn id="378" idx="0"/>
            <a:endCxn id="375" idx="2"/>
          </p:cNvCxnSpPr>
          <p:nvPr/>
        </p:nvCxnSpPr>
        <p:spPr>
          <a:xfrm flipV="1">
            <a:off x="960381" y="4354029"/>
            <a:ext cx="396955" cy="3159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4" name="Straight Connector 383">
            <a:extLst>
              <a:ext uri="{FF2B5EF4-FFF2-40B4-BE49-F238E27FC236}">
                <a16:creationId xmlns:a16="http://schemas.microsoft.com/office/drawing/2014/main" id="{CD83A79E-F4CD-43AB-B515-1FF2FBD83631}"/>
              </a:ext>
            </a:extLst>
          </p:cNvPr>
          <p:cNvCxnSpPr>
            <a:cxnSpLocks/>
            <a:stCxn id="396" idx="0"/>
            <a:endCxn id="293" idx="2"/>
          </p:cNvCxnSpPr>
          <p:nvPr/>
        </p:nvCxnSpPr>
        <p:spPr>
          <a:xfrm flipH="1" flipV="1">
            <a:off x="1435716" y="4855769"/>
            <a:ext cx="725632" cy="14823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7" name="Rectangle 386">
            <a:extLst>
              <a:ext uri="{FF2B5EF4-FFF2-40B4-BE49-F238E27FC236}">
                <a16:creationId xmlns:a16="http://schemas.microsoft.com/office/drawing/2014/main" id="{2E6F3A1E-32AE-47B9-988C-11A0F7444993}"/>
              </a:ext>
            </a:extLst>
          </p:cNvPr>
          <p:cNvSpPr/>
          <p:nvPr/>
        </p:nvSpPr>
        <p:spPr>
          <a:xfrm>
            <a:off x="1340483" y="550450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9" name="Straight Connector 388">
            <a:extLst>
              <a:ext uri="{FF2B5EF4-FFF2-40B4-BE49-F238E27FC236}">
                <a16:creationId xmlns:a16="http://schemas.microsoft.com/office/drawing/2014/main" id="{A405F704-349F-4C40-A29D-89ABF6BF0321}"/>
              </a:ext>
            </a:extLst>
          </p:cNvPr>
          <p:cNvCxnSpPr>
            <a:cxnSpLocks/>
            <a:stCxn id="306" idx="0"/>
            <a:endCxn id="387" idx="2"/>
          </p:cNvCxnSpPr>
          <p:nvPr/>
        </p:nvCxnSpPr>
        <p:spPr>
          <a:xfrm flipH="1" flipV="1">
            <a:off x="1393646" y="5607728"/>
            <a:ext cx="189614" cy="14939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6" name="Rectangle 395">
            <a:extLst>
              <a:ext uri="{FF2B5EF4-FFF2-40B4-BE49-F238E27FC236}">
                <a16:creationId xmlns:a16="http://schemas.microsoft.com/office/drawing/2014/main" id="{C8DB61BF-2F44-4F84-839F-EFD8B28C0A83}"/>
              </a:ext>
            </a:extLst>
          </p:cNvPr>
          <p:cNvSpPr/>
          <p:nvPr/>
        </p:nvSpPr>
        <p:spPr>
          <a:xfrm>
            <a:off x="1822779" y="5004003"/>
            <a:ext cx="6771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Selected data set</a:t>
            </a:r>
          </a:p>
        </p:txBody>
      </p:sp>
      <p:sp>
        <p:nvSpPr>
          <p:cNvPr id="400" name="Rectangle 399">
            <a:extLst>
              <a:ext uri="{FF2B5EF4-FFF2-40B4-BE49-F238E27FC236}">
                <a16:creationId xmlns:a16="http://schemas.microsoft.com/office/drawing/2014/main" id="{84E7A899-2879-47C8-A78C-6C8DDD551E70}"/>
              </a:ext>
            </a:extLst>
          </p:cNvPr>
          <p:cNvSpPr/>
          <p:nvPr/>
        </p:nvSpPr>
        <p:spPr>
          <a:xfrm>
            <a:off x="18596" y="5261416"/>
            <a:ext cx="723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Specified tag</a:t>
            </a:r>
          </a:p>
        </p:txBody>
      </p:sp>
      <p:sp>
        <p:nvSpPr>
          <p:cNvPr id="409" name="Rectangle 408">
            <a:extLst>
              <a:ext uri="{FF2B5EF4-FFF2-40B4-BE49-F238E27FC236}">
                <a16:creationId xmlns:a16="http://schemas.microsoft.com/office/drawing/2014/main" id="{037E7281-025F-4DAB-AB9E-C6FE15013DAE}"/>
              </a:ext>
            </a:extLst>
          </p:cNvPr>
          <p:cNvSpPr/>
          <p:nvPr/>
        </p:nvSpPr>
        <p:spPr>
          <a:xfrm>
            <a:off x="2629920" y="5858832"/>
            <a:ext cx="5840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Cancel Import</a:t>
            </a:r>
          </a:p>
        </p:txBody>
      </p:sp>
      <p:sp>
        <p:nvSpPr>
          <p:cNvPr id="410" name="Rectangle 409">
            <a:extLst>
              <a:ext uri="{FF2B5EF4-FFF2-40B4-BE49-F238E27FC236}">
                <a16:creationId xmlns:a16="http://schemas.microsoft.com/office/drawing/2014/main" id="{ECB9F7EB-CC38-4F85-B819-85EAFA06C0D0}"/>
              </a:ext>
            </a:extLst>
          </p:cNvPr>
          <p:cNvSpPr/>
          <p:nvPr/>
        </p:nvSpPr>
        <p:spPr>
          <a:xfrm>
            <a:off x="2386241" y="578197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1" name="Straight Connector 410">
            <a:extLst>
              <a:ext uri="{FF2B5EF4-FFF2-40B4-BE49-F238E27FC236}">
                <a16:creationId xmlns:a16="http://schemas.microsoft.com/office/drawing/2014/main" id="{F957AA22-4BA8-4C73-947A-23A9D6A93C6B}"/>
              </a:ext>
            </a:extLst>
          </p:cNvPr>
          <p:cNvCxnSpPr>
            <a:cxnSpLocks/>
            <a:stCxn id="409" idx="1"/>
            <a:endCxn id="410" idx="2"/>
          </p:cNvCxnSpPr>
          <p:nvPr/>
        </p:nvCxnSpPr>
        <p:spPr>
          <a:xfrm flipH="1" flipV="1">
            <a:off x="2439404" y="5885196"/>
            <a:ext cx="190516" cy="15830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29" name="Group 428">
            <a:extLst>
              <a:ext uri="{FF2B5EF4-FFF2-40B4-BE49-F238E27FC236}">
                <a16:creationId xmlns:a16="http://schemas.microsoft.com/office/drawing/2014/main" id="{1FFAFD4E-602E-43DF-B25C-D9ECF106AADC}"/>
              </a:ext>
            </a:extLst>
          </p:cNvPr>
          <p:cNvGrpSpPr/>
          <p:nvPr/>
        </p:nvGrpSpPr>
        <p:grpSpPr>
          <a:xfrm>
            <a:off x="14142" y="3481973"/>
            <a:ext cx="2532616" cy="578258"/>
            <a:chOff x="1340053" y="5870393"/>
            <a:chExt cx="2532616" cy="578258"/>
          </a:xfrm>
        </p:grpSpPr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DEB2F4D0-B9C9-42C7-83C9-DC555C4B50E2}"/>
                </a:ext>
              </a:extLst>
            </p:cNvPr>
            <p:cNvCxnSpPr/>
            <p:nvPr/>
          </p:nvCxnSpPr>
          <p:spPr>
            <a:xfrm>
              <a:off x="1390402" y="6115206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7" name="Rectangle 426">
              <a:extLst>
                <a:ext uri="{FF2B5EF4-FFF2-40B4-BE49-F238E27FC236}">
                  <a16:creationId xmlns:a16="http://schemas.microsoft.com/office/drawing/2014/main" id="{1CAFB674-C273-414F-B626-8A274F7B4B65}"/>
                </a:ext>
              </a:extLst>
            </p:cNvPr>
            <p:cNvSpPr/>
            <p:nvPr/>
          </p:nvSpPr>
          <p:spPr>
            <a:xfrm>
              <a:off x="2204377" y="5870393"/>
              <a:ext cx="81317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Load data</a:t>
              </a:r>
            </a:p>
          </p:txBody>
        </p:sp>
        <p:sp>
          <p:nvSpPr>
            <p:cNvPr id="428" name="Rectangle 427">
              <a:extLst>
                <a:ext uri="{FF2B5EF4-FFF2-40B4-BE49-F238E27FC236}">
                  <a16:creationId xmlns:a16="http://schemas.microsoft.com/office/drawing/2014/main" id="{78ED6B77-D7FD-4951-8FA0-BB26B27CF137}"/>
                </a:ext>
              </a:extLst>
            </p:cNvPr>
            <p:cNvSpPr/>
            <p:nvPr/>
          </p:nvSpPr>
          <p:spPr>
            <a:xfrm>
              <a:off x="1340053" y="6099838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Import data from database and locally saved files</a:t>
              </a:r>
            </a:p>
          </p:txBody>
        </p:sp>
      </p:grp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C33CEFE7-20CD-49D2-B571-15BB490E7978}"/>
              </a:ext>
            </a:extLst>
          </p:cNvPr>
          <p:cNvCxnSpPr>
            <a:cxnSpLocks/>
            <a:endCxn id="427" idx="3"/>
          </p:cNvCxnSpPr>
          <p:nvPr/>
        </p:nvCxnSpPr>
        <p:spPr>
          <a:xfrm flipH="1">
            <a:off x="1691640" y="2743543"/>
            <a:ext cx="1207876" cy="86154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40" name="Group 439">
            <a:extLst>
              <a:ext uri="{FF2B5EF4-FFF2-40B4-BE49-F238E27FC236}">
                <a16:creationId xmlns:a16="http://schemas.microsoft.com/office/drawing/2014/main" id="{771CFC73-484F-427B-8D50-FBD191808974}"/>
              </a:ext>
            </a:extLst>
          </p:cNvPr>
          <p:cNvGrpSpPr/>
          <p:nvPr/>
        </p:nvGrpSpPr>
        <p:grpSpPr>
          <a:xfrm>
            <a:off x="11069406" y="1325868"/>
            <a:ext cx="2532616" cy="464451"/>
            <a:chOff x="1343067" y="5870393"/>
            <a:chExt cx="2532616" cy="464451"/>
          </a:xfrm>
        </p:grpSpPr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6C0DA741-6281-4B58-96BC-92CFD9AA8495}"/>
                </a:ext>
              </a:extLst>
            </p:cNvPr>
            <p:cNvCxnSpPr/>
            <p:nvPr/>
          </p:nvCxnSpPr>
          <p:spPr>
            <a:xfrm>
              <a:off x="1390402" y="6115206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2" name="Rectangle 441">
              <a:extLst>
                <a:ext uri="{FF2B5EF4-FFF2-40B4-BE49-F238E27FC236}">
                  <a16:creationId xmlns:a16="http://schemas.microsoft.com/office/drawing/2014/main" id="{E386A8A6-9320-4548-AF75-01564201CBE7}"/>
                </a:ext>
              </a:extLst>
            </p:cNvPr>
            <p:cNvSpPr/>
            <p:nvPr/>
          </p:nvSpPr>
          <p:spPr>
            <a:xfrm>
              <a:off x="1772232" y="5870393"/>
              <a:ext cx="167746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Scenario management</a:t>
              </a:r>
            </a:p>
          </p:txBody>
        </p:sp>
        <p:sp>
          <p:nvSpPr>
            <p:cNvPr id="443" name="Rectangle 442">
              <a:extLst>
                <a:ext uri="{FF2B5EF4-FFF2-40B4-BE49-F238E27FC236}">
                  <a16:creationId xmlns:a16="http://schemas.microsoft.com/office/drawing/2014/main" id="{2295E7EC-4496-4D91-820E-A4250F6F6114}"/>
                </a:ext>
              </a:extLst>
            </p:cNvPr>
            <p:cNvSpPr/>
            <p:nvPr/>
          </p:nvSpPr>
          <p:spPr>
            <a:xfrm>
              <a:off x="1343067" y="6114271"/>
              <a:ext cx="2532616" cy="2205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Scenario – database interaction</a:t>
              </a:r>
            </a:p>
          </p:txBody>
        </p:sp>
      </p:grpSp>
      <p:cxnSp>
        <p:nvCxnSpPr>
          <p:cNvPr id="451" name="Straight Connector 450">
            <a:extLst>
              <a:ext uri="{FF2B5EF4-FFF2-40B4-BE49-F238E27FC236}">
                <a16:creationId xmlns:a16="http://schemas.microsoft.com/office/drawing/2014/main" id="{A930D03B-AFE9-4F8D-9E11-18A596D2A68B}"/>
              </a:ext>
            </a:extLst>
          </p:cNvPr>
          <p:cNvCxnSpPr>
            <a:cxnSpLocks/>
          </p:cNvCxnSpPr>
          <p:nvPr/>
        </p:nvCxnSpPr>
        <p:spPr>
          <a:xfrm>
            <a:off x="10967913" y="9855200"/>
            <a:ext cx="263410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78" name="Rectangle 377">
            <a:extLst>
              <a:ext uri="{FF2B5EF4-FFF2-40B4-BE49-F238E27FC236}">
                <a16:creationId xmlns:a16="http://schemas.microsoft.com/office/drawing/2014/main" id="{CDFCAD09-4CC2-4B6F-8F93-7FF0C8F48C87}"/>
              </a:ext>
            </a:extLst>
          </p:cNvPr>
          <p:cNvSpPr/>
          <p:nvPr/>
        </p:nvSpPr>
        <p:spPr>
          <a:xfrm>
            <a:off x="907218" y="438562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Rectangle 481">
            <a:extLst>
              <a:ext uri="{FF2B5EF4-FFF2-40B4-BE49-F238E27FC236}">
                <a16:creationId xmlns:a16="http://schemas.microsoft.com/office/drawing/2014/main" id="{C7933B87-A015-4126-B15C-DC10A731E3E1}"/>
              </a:ext>
            </a:extLst>
          </p:cNvPr>
          <p:cNvSpPr/>
          <p:nvPr/>
        </p:nvSpPr>
        <p:spPr>
          <a:xfrm>
            <a:off x="11062248" y="9895952"/>
            <a:ext cx="24511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Software GmbH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19"/>
              </a:rPr>
              <a:t>www.gams.com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20"/>
              </a:rPr>
              <a:t>info@gams.com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Learn more at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21"/>
              </a:rPr>
              <a:t>www.gams.com/miro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version 0.2.8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Updated: 2-19-01-28</a:t>
            </a:r>
          </a:p>
        </p:txBody>
      </p:sp>
      <p:sp>
        <p:nvSpPr>
          <p:cNvPr id="483" name="Rectangle 482">
            <a:extLst>
              <a:ext uri="{FF2B5EF4-FFF2-40B4-BE49-F238E27FC236}">
                <a16:creationId xmlns:a16="http://schemas.microsoft.com/office/drawing/2014/main" id="{6E634627-D2C8-46D0-BF7A-400B46F0901F}"/>
              </a:ext>
            </a:extLst>
          </p:cNvPr>
          <p:cNvSpPr/>
          <p:nvPr/>
        </p:nvSpPr>
        <p:spPr>
          <a:xfrm>
            <a:off x="202652" y="10444937"/>
            <a:ext cx="22039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base mode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  <a:endParaRPr lang="en-US" sz="2600" b="1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cxnSp>
        <p:nvCxnSpPr>
          <p:cNvPr id="484" name="Straight Connector 483">
            <a:extLst>
              <a:ext uri="{FF2B5EF4-FFF2-40B4-BE49-F238E27FC236}">
                <a16:creationId xmlns:a16="http://schemas.microsoft.com/office/drawing/2014/main" id="{FA4B0A2D-BF90-40D9-86F1-3125711E879E}"/>
              </a:ext>
            </a:extLst>
          </p:cNvPr>
          <p:cNvCxnSpPr>
            <a:cxnSpLocks/>
          </p:cNvCxnSpPr>
          <p:nvPr/>
        </p:nvCxnSpPr>
        <p:spPr>
          <a:xfrm>
            <a:off x="150451" y="10495329"/>
            <a:ext cx="2150100" cy="0"/>
          </a:xfrm>
          <a:prstGeom prst="line">
            <a:avLst/>
          </a:prstGeom>
          <a:ln w="12700">
            <a:solidFill>
              <a:srgbClr val="F39619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94" name="Rectangle 493">
            <a:extLst>
              <a:ext uri="{FF2B5EF4-FFF2-40B4-BE49-F238E27FC236}">
                <a16:creationId xmlns:a16="http://schemas.microsoft.com/office/drawing/2014/main" id="{FD078B72-0CC3-49CB-9E47-EFCC03E1969E}"/>
              </a:ext>
            </a:extLst>
          </p:cNvPr>
          <p:cNvSpPr/>
          <p:nvPr/>
        </p:nvSpPr>
        <p:spPr>
          <a:xfrm>
            <a:off x="9719122" y="635455"/>
            <a:ext cx="13319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Switch to Hypercube mode</a:t>
            </a:r>
          </a:p>
        </p:txBody>
      </p:sp>
      <p:cxnSp>
        <p:nvCxnSpPr>
          <p:cNvPr id="495" name="Straight Connector 494">
            <a:extLst>
              <a:ext uri="{FF2B5EF4-FFF2-40B4-BE49-F238E27FC236}">
                <a16:creationId xmlns:a16="http://schemas.microsoft.com/office/drawing/2014/main" id="{5041FFE2-9DE2-4B0E-93BB-E8DA3B670967}"/>
              </a:ext>
            </a:extLst>
          </p:cNvPr>
          <p:cNvCxnSpPr>
            <a:cxnSpLocks/>
            <a:stCxn id="494" idx="2"/>
            <a:endCxn id="493" idx="0"/>
          </p:cNvCxnSpPr>
          <p:nvPr/>
        </p:nvCxnSpPr>
        <p:spPr>
          <a:xfrm flipH="1">
            <a:off x="9800877" y="1035565"/>
            <a:ext cx="584239" cy="17002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3" name="Rectangle 492">
            <a:extLst>
              <a:ext uri="{FF2B5EF4-FFF2-40B4-BE49-F238E27FC236}">
                <a16:creationId xmlns:a16="http://schemas.microsoft.com/office/drawing/2014/main" id="{485A4EB3-C1E7-4B27-BFAE-FA690A69B9C5}"/>
              </a:ext>
            </a:extLst>
          </p:cNvPr>
          <p:cNvSpPr/>
          <p:nvPr/>
        </p:nvSpPr>
        <p:spPr>
          <a:xfrm>
            <a:off x="9747714" y="120558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5" name="Rectangle 514">
            <a:extLst>
              <a:ext uri="{FF2B5EF4-FFF2-40B4-BE49-F238E27FC236}">
                <a16:creationId xmlns:a16="http://schemas.microsoft.com/office/drawing/2014/main" id="{E1EBB2A1-DE36-4206-B8FE-A801C0DBA3BC}"/>
              </a:ext>
            </a:extLst>
          </p:cNvPr>
          <p:cNvSpPr/>
          <p:nvPr/>
        </p:nvSpPr>
        <p:spPr>
          <a:xfrm>
            <a:off x="2414724" y="9583378"/>
            <a:ext cx="1877711" cy="8463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Launch: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Via GAMS command line:</a:t>
            </a:r>
            <a:b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rgbClr val="494D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--miro=launch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Via created shortcut of model app</a:t>
            </a:r>
            <a:endParaRPr lang="en-US" sz="1000" dirty="0">
              <a:solidFill>
                <a:srgbClr val="494D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86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085"/>
    </mc:Choice>
    <mc:Fallback xmlns="">
      <p:transition spd="slow" advTm="16608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5" name="Picture 764">
            <a:extLst>
              <a:ext uri="{FF2B5EF4-FFF2-40B4-BE49-F238E27FC236}">
                <a16:creationId xmlns:a16="http://schemas.microsoft.com/office/drawing/2014/main" id="{A4D51114-96CD-4251-A815-314A87C6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839" y="9147762"/>
            <a:ext cx="3924029" cy="1760612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533AE5CB-F4C8-4291-9C64-21402B551C95}"/>
              </a:ext>
            </a:extLst>
          </p:cNvPr>
          <p:cNvGrpSpPr/>
          <p:nvPr/>
        </p:nvGrpSpPr>
        <p:grpSpPr>
          <a:xfrm>
            <a:off x="96861" y="2668549"/>
            <a:ext cx="10746152" cy="5313595"/>
            <a:chOff x="2688770" y="1127872"/>
            <a:chExt cx="8338459" cy="412307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86B18EE-4DB3-4488-A573-81B931C95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8770" y="1127872"/>
              <a:ext cx="8338459" cy="4123075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CF40A5E1-9D6A-4FC7-8472-88345F19A3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80" t="31611" r="93235" b="65960"/>
            <a:stretch/>
          </p:blipFill>
          <p:spPr>
            <a:xfrm>
              <a:off x="3251200" y="2189869"/>
              <a:ext cx="57149" cy="100012"/>
            </a:xfrm>
            <a:prstGeom prst="rect">
              <a:avLst/>
            </a:prstGeom>
          </p:spPr>
        </p:pic>
      </p:grpSp>
      <p:grpSp>
        <p:nvGrpSpPr>
          <p:cNvPr id="326" name="Group 325">
            <a:extLst>
              <a:ext uri="{FF2B5EF4-FFF2-40B4-BE49-F238E27FC236}">
                <a16:creationId xmlns:a16="http://schemas.microsoft.com/office/drawing/2014/main" id="{DB946B38-4E0F-49F0-921B-D57432221D3C}"/>
              </a:ext>
            </a:extLst>
          </p:cNvPr>
          <p:cNvGrpSpPr/>
          <p:nvPr/>
        </p:nvGrpSpPr>
        <p:grpSpPr>
          <a:xfrm>
            <a:off x="6628488" y="4789393"/>
            <a:ext cx="4176425" cy="3063676"/>
            <a:chOff x="1970861" y="7321259"/>
            <a:chExt cx="4176425" cy="3063676"/>
          </a:xfrm>
        </p:grpSpPr>
        <p:pic>
          <p:nvPicPr>
            <p:cNvPr id="324" name="Picture 323">
              <a:extLst>
                <a:ext uri="{FF2B5EF4-FFF2-40B4-BE49-F238E27FC236}">
                  <a16:creationId xmlns:a16="http://schemas.microsoft.com/office/drawing/2014/main" id="{832380CC-9BA9-4B02-B5AA-E5050C3A3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5291"/>
            <a:stretch/>
          </p:blipFill>
          <p:spPr>
            <a:xfrm>
              <a:off x="5911036" y="7321259"/>
              <a:ext cx="236250" cy="3063675"/>
            </a:xfrm>
            <a:prstGeom prst="rect">
              <a:avLst/>
            </a:prstGeom>
          </p:spPr>
        </p:pic>
        <p:pic>
          <p:nvPicPr>
            <p:cNvPr id="325" name="Picture 324">
              <a:extLst>
                <a:ext uri="{FF2B5EF4-FFF2-40B4-BE49-F238E27FC236}">
                  <a16:creationId xmlns:a16="http://schemas.microsoft.com/office/drawing/2014/main" id="{CA6CB531-8FFF-40CE-A682-1695BD8496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1471"/>
            <a:stretch/>
          </p:blipFill>
          <p:spPr>
            <a:xfrm>
              <a:off x="1970861" y="7321260"/>
              <a:ext cx="3940175" cy="306367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2B9D87F-A340-4E5D-95C4-4F651CEFD70B}"/>
              </a:ext>
            </a:extLst>
          </p:cNvPr>
          <p:cNvSpPr/>
          <p:nvPr/>
        </p:nvSpPr>
        <p:spPr>
          <a:xfrm>
            <a:off x="202652" y="10444937"/>
            <a:ext cx="30485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  <a:endParaRPr lang="en-US" sz="2600" b="1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E9855FC-4DD7-4BCC-B2AF-04B37DAD7B24}"/>
              </a:ext>
            </a:extLst>
          </p:cNvPr>
          <p:cNvCxnSpPr>
            <a:cxnSpLocks/>
          </p:cNvCxnSpPr>
          <p:nvPr/>
        </p:nvCxnSpPr>
        <p:spPr>
          <a:xfrm>
            <a:off x="10967913" y="9855200"/>
            <a:ext cx="263410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9E78F5C-297F-48EC-BA73-10B0F285B2C1}"/>
              </a:ext>
            </a:extLst>
          </p:cNvPr>
          <p:cNvSpPr/>
          <p:nvPr/>
        </p:nvSpPr>
        <p:spPr>
          <a:xfrm>
            <a:off x="11062248" y="9895952"/>
            <a:ext cx="24511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Software GmbH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5"/>
              </a:rPr>
              <a:t>www.gams.com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6"/>
              </a:rPr>
              <a:t>info@gams.com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Learn more at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7"/>
              </a:rPr>
              <a:t>www.gams.com/miro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version 0.2.8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Updated: 2-19-01-28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CB0C8C-9626-4617-ABDC-2A8C2D246E66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 bwMode="auto">
          <a:xfrm>
            <a:off x="11318610" y="83102"/>
            <a:ext cx="2283412" cy="67246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1220DC5-AA3E-46ED-B890-1D80FCE2593C}"/>
              </a:ext>
            </a:extLst>
          </p:cNvPr>
          <p:cNvSpPr/>
          <p:nvPr/>
        </p:nvSpPr>
        <p:spPr>
          <a:xfrm>
            <a:off x="-1" y="76784"/>
            <a:ext cx="38771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miro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200" b="1" dirty="0">
                <a:solidFill>
                  <a:srgbClr val="F39619"/>
                </a:solidFill>
                <a:latin typeface="Montserrat" panose="00000500000000000000" pitchFamily="2" charset="0"/>
              </a:rPr>
              <a:t>||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800" b="1" cap="small" dirty="0">
                <a:solidFill>
                  <a:srgbClr val="494D55"/>
                </a:solidFill>
                <a:latin typeface="Montserrat" panose="00000500000000000000" pitchFamily="2" charset="0"/>
              </a:rPr>
              <a:t>cheat sheet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31DA796-93AA-444C-A979-EE824C716178}"/>
              </a:ext>
            </a:extLst>
          </p:cNvPr>
          <p:cNvGrpSpPr/>
          <p:nvPr/>
        </p:nvGrpSpPr>
        <p:grpSpPr>
          <a:xfrm>
            <a:off x="2446208" y="666624"/>
            <a:ext cx="3779332" cy="1042238"/>
            <a:chOff x="0" y="2626892"/>
            <a:chExt cx="2451100" cy="104223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4ED67B2-0869-44F2-913F-43D690A6B26E}"/>
                </a:ext>
              </a:extLst>
            </p:cNvPr>
            <p:cNvSpPr/>
            <p:nvPr/>
          </p:nvSpPr>
          <p:spPr>
            <a:xfrm>
              <a:off x="0" y="2807356"/>
              <a:ext cx="2451100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Simple creation of multiple scenario parameterizations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Automated (or manual) submission of the GAMS job 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Analysis of the parameter range of a model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Automated creation &amp; analysis of performance statistics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Easy and convenient management of scenario data</a:t>
              </a:r>
              <a:endParaRPr lang="en-US" sz="10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42F9387-0DB6-4C57-9D7F-BB420583F8C1}"/>
                </a:ext>
              </a:extLst>
            </p:cNvPr>
            <p:cNvSpPr/>
            <p:nvPr/>
          </p:nvSpPr>
          <p:spPr>
            <a:xfrm>
              <a:off x="0" y="2626892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>
                <a:solidFill>
                  <a:srgbClr val="F39619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FD9FC3D-2298-41FC-B7F5-CEFB444BA24A}"/>
              </a:ext>
            </a:extLst>
          </p:cNvPr>
          <p:cNvGrpSpPr/>
          <p:nvPr/>
        </p:nvGrpSpPr>
        <p:grpSpPr>
          <a:xfrm>
            <a:off x="0" y="670793"/>
            <a:ext cx="2451100" cy="1039436"/>
            <a:chOff x="0" y="670793"/>
            <a:chExt cx="2451100" cy="103943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9206902-C839-4E36-9F94-B7631E7E5935}"/>
                </a:ext>
              </a:extLst>
            </p:cNvPr>
            <p:cNvSpPr/>
            <p:nvPr/>
          </p:nvSpPr>
          <p:spPr>
            <a:xfrm>
              <a:off x="0" y="848455"/>
              <a:ext cx="2451100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The Hypercube mode enables the user to create, solve and analyze a multitude of model scenarios at once. The tool facilitates structured work with large amounts of data.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94BBB6F-9F63-43ED-951B-FDF900C7EBD8}"/>
                </a:ext>
              </a:extLst>
            </p:cNvPr>
            <p:cNvSpPr/>
            <p:nvPr/>
          </p:nvSpPr>
          <p:spPr>
            <a:xfrm>
              <a:off x="0" y="670793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Basics:</a:t>
              </a:r>
            </a:p>
          </p:txBody>
        </p:sp>
      </p:grpSp>
      <p:grpSp>
        <p:nvGrpSpPr>
          <p:cNvPr id="300" name="Group 299">
            <a:extLst>
              <a:ext uri="{FF2B5EF4-FFF2-40B4-BE49-F238E27FC236}">
                <a16:creationId xmlns:a16="http://schemas.microsoft.com/office/drawing/2014/main" id="{E4C8E63F-9579-4489-B813-95A27076BB6A}"/>
              </a:ext>
            </a:extLst>
          </p:cNvPr>
          <p:cNvGrpSpPr/>
          <p:nvPr/>
        </p:nvGrpSpPr>
        <p:grpSpPr>
          <a:xfrm>
            <a:off x="6228711" y="666624"/>
            <a:ext cx="2543814" cy="1039435"/>
            <a:chOff x="-1" y="3593283"/>
            <a:chExt cx="2451100" cy="1024047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2DD7FD20-1897-4F25-AB3F-5116AAA5CF72}"/>
                </a:ext>
              </a:extLst>
            </p:cNvPr>
            <p:cNvGrpSpPr/>
            <p:nvPr/>
          </p:nvGrpSpPr>
          <p:grpSpPr>
            <a:xfrm>
              <a:off x="-1" y="3593283"/>
              <a:ext cx="2451100" cy="1024047"/>
              <a:chOff x="0" y="670793"/>
              <a:chExt cx="2451100" cy="1024047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41F862EB-6800-4AF4-911B-7C85FCC4268E}"/>
                  </a:ext>
                </a:extLst>
              </p:cNvPr>
              <p:cNvSpPr/>
              <p:nvPr/>
            </p:nvSpPr>
            <p:spPr>
              <a:xfrm>
                <a:off x="0" y="848455"/>
                <a:ext cx="2451100" cy="8463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 Via </a:t>
                </a:r>
                <a:r>
                  <a:rPr lang="en-US" sz="1000" cap="small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miro</a:t>
                </a:r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 base mode:</a:t>
                </a:r>
                <a:b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</a:br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click on        button in the upper right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 Via GAMS command line:</a:t>
                </a:r>
              </a:p>
              <a:p>
                <a:r>
                  <a:rPr lang="en-US" sz="900" dirty="0">
                    <a:solidFill>
                      <a:srgbClr val="494D55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--miro=launch --</a:t>
                </a:r>
                <a:r>
                  <a:rPr lang="en-US" sz="900" dirty="0" err="1">
                    <a:solidFill>
                      <a:srgbClr val="494D55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miromode</a:t>
                </a:r>
                <a:r>
                  <a:rPr lang="en-US" sz="900" dirty="0">
                    <a:solidFill>
                      <a:srgbClr val="494D55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=</a:t>
                </a:r>
                <a:r>
                  <a:rPr lang="en-US" sz="900" dirty="0" err="1">
                    <a:solidFill>
                      <a:srgbClr val="494D55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hcube</a:t>
                </a:r>
                <a:endParaRPr lang="en-US" sz="900" dirty="0">
                  <a:solidFill>
                    <a:srgbClr val="494D55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66E6D715-52DC-415C-A732-BFFF21A2F722}"/>
                  </a:ext>
                </a:extLst>
              </p:cNvPr>
              <p:cNvSpPr/>
              <p:nvPr/>
            </p:nvSpPr>
            <p:spPr>
              <a:xfrm>
                <a:off x="0" y="670793"/>
                <a:ext cx="702436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50" dirty="0">
                    <a:solidFill>
                      <a:srgbClr val="F39619"/>
                    </a:solidFill>
                    <a:latin typeface="Montserrat" panose="00000500000000000000" pitchFamily="2" charset="0"/>
                  </a:rPr>
                  <a:t>Launch:</a:t>
                </a:r>
              </a:p>
            </p:txBody>
          </p:sp>
        </p:grp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69FC9947-256A-4248-9187-6DEBB74FFA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84126" t="2035" r="13361" b="95196"/>
            <a:stretch/>
          </p:blipFill>
          <p:spPr>
            <a:xfrm>
              <a:off x="589506" y="3987103"/>
              <a:ext cx="209551" cy="114300"/>
            </a:xfrm>
            <a:prstGeom prst="rect">
              <a:avLst/>
            </a:prstGeom>
          </p:spPr>
        </p:pic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0B13AD9-98A0-4210-AA84-525ABBC48B29}"/>
              </a:ext>
            </a:extLst>
          </p:cNvPr>
          <p:cNvCxnSpPr>
            <a:cxnSpLocks/>
          </p:cNvCxnSpPr>
          <p:nvPr/>
        </p:nvCxnSpPr>
        <p:spPr>
          <a:xfrm>
            <a:off x="150022" y="10493227"/>
            <a:ext cx="3084511" cy="0"/>
          </a:xfrm>
          <a:prstGeom prst="line">
            <a:avLst/>
          </a:prstGeom>
          <a:ln w="12700">
            <a:solidFill>
              <a:srgbClr val="F39619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07" name="Picture 206">
            <a:extLst>
              <a:ext uri="{FF2B5EF4-FFF2-40B4-BE49-F238E27FC236}">
                <a16:creationId xmlns:a16="http://schemas.microsoft.com/office/drawing/2014/main" id="{BD2121EC-B0DA-49DC-8692-765C61B15C8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23020" y="3088796"/>
            <a:ext cx="4899726" cy="2749718"/>
          </a:xfrm>
          <a:prstGeom prst="rect">
            <a:avLst/>
          </a:prstGeom>
        </p:spPr>
      </p:pic>
      <p:grpSp>
        <p:nvGrpSpPr>
          <p:cNvPr id="303" name="Group 302">
            <a:extLst>
              <a:ext uri="{FF2B5EF4-FFF2-40B4-BE49-F238E27FC236}">
                <a16:creationId xmlns:a16="http://schemas.microsoft.com/office/drawing/2014/main" id="{9003B358-1068-4E5A-9244-C23FB49DDEDC}"/>
              </a:ext>
            </a:extLst>
          </p:cNvPr>
          <p:cNvGrpSpPr/>
          <p:nvPr/>
        </p:nvGrpSpPr>
        <p:grpSpPr>
          <a:xfrm>
            <a:off x="2321978" y="4619774"/>
            <a:ext cx="4899725" cy="3076860"/>
            <a:chOff x="7830881" y="4332013"/>
            <a:chExt cx="5311118" cy="3335200"/>
          </a:xfrm>
        </p:grpSpPr>
        <p:pic>
          <p:nvPicPr>
            <p:cNvPr id="301" name="Picture 300">
              <a:extLst>
                <a:ext uri="{FF2B5EF4-FFF2-40B4-BE49-F238E27FC236}">
                  <a16:creationId xmlns:a16="http://schemas.microsoft.com/office/drawing/2014/main" id="{FF7A09F5-4254-4ED6-A3C2-FBB9473C05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b="82668"/>
            <a:stretch/>
          </p:blipFill>
          <p:spPr>
            <a:xfrm>
              <a:off x="7830881" y="4332013"/>
              <a:ext cx="5311118" cy="687657"/>
            </a:xfrm>
            <a:prstGeom prst="rect">
              <a:avLst/>
            </a:prstGeom>
          </p:spPr>
        </p:pic>
        <p:pic>
          <p:nvPicPr>
            <p:cNvPr id="302" name="Picture 301">
              <a:extLst>
                <a:ext uri="{FF2B5EF4-FFF2-40B4-BE49-F238E27FC236}">
                  <a16:creationId xmlns:a16="http://schemas.microsoft.com/office/drawing/2014/main" id="{543E19C2-D0D4-4721-A583-C902DDD4B0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33272"/>
            <a:stretch/>
          </p:blipFill>
          <p:spPr>
            <a:xfrm>
              <a:off x="7830881" y="5019670"/>
              <a:ext cx="5311118" cy="2647543"/>
            </a:xfrm>
            <a:prstGeom prst="rect">
              <a:avLst/>
            </a:prstGeom>
          </p:spPr>
        </p:pic>
      </p:grpSp>
      <p:pic>
        <p:nvPicPr>
          <p:cNvPr id="51" name="Picture 50">
            <a:extLst>
              <a:ext uri="{FF2B5EF4-FFF2-40B4-BE49-F238E27FC236}">
                <a16:creationId xmlns:a16="http://schemas.microsoft.com/office/drawing/2014/main" id="{4C0C2C15-9270-443C-AFCB-7B5024A25FF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94882" y="3319765"/>
            <a:ext cx="4905518" cy="2223729"/>
          </a:xfrm>
          <a:prstGeom prst="rect">
            <a:avLst/>
          </a:prstGeom>
        </p:spPr>
      </p:pic>
      <p:graphicFrame>
        <p:nvGraphicFramePr>
          <p:cNvPr id="307" name="Table 306">
            <a:extLst>
              <a:ext uri="{FF2B5EF4-FFF2-40B4-BE49-F238E27FC236}">
                <a16:creationId xmlns:a16="http://schemas.microsoft.com/office/drawing/2014/main" id="{3A59D499-AD59-4432-B030-D491FE4B94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8052456"/>
              </p:ext>
            </p:extLst>
          </p:nvPr>
        </p:nvGraphicFramePr>
        <p:xfrm>
          <a:off x="11149373" y="1504740"/>
          <a:ext cx="2387464" cy="7239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29513">
                  <a:extLst>
                    <a:ext uri="{9D8B030D-6E8A-4147-A177-3AD203B41FA5}">
                      <a16:colId xmlns:a16="http://schemas.microsoft.com/office/drawing/2014/main" val="2372877391"/>
                    </a:ext>
                  </a:extLst>
                </a:gridCol>
                <a:gridCol w="957951">
                  <a:extLst>
                    <a:ext uri="{9D8B030D-6E8A-4147-A177-3AD203B41FA5}">
                      <a16:colId xmlns:a16="http://schemas.microsoft.com/office/drawing/2014/main" val="892839534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Option</a:t>
                      </a:r>
                    </a:p>
                  </a:txBody>
                  <a:tcPr anchor="ctr">
                    <a:solidFill>
                      <a:srgbClr val="F39619">
                        <a:alpha val="7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Shortcut</a:t>
                      </a:r>
                    </a:p>
                  </a:txBody>
                  <a:tcPr anchor="ctr">
                    <a:solidFill>
                      <a:srgbClr val="F39619">
                        <a:alpha val="7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0609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Confirm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2181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Close Pop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ESC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309690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Import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44783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Solve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418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Save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9510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Save 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69407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Remove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798466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Close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17289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Hide sidebar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71464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“Input”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95758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“Output”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29926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“GAMS interaction”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786267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“Compare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09394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“Configure Hypercube job”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067776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“Import results”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79684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“Load results”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168931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“Compare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49805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“Analyze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159972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Table view (section scenario compare)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5480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Select next tab (table view)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right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623858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Select precious tab (table view)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left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204621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Nest to next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lower tab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down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584155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 err="1">
                          <a:latin typeface="Montserrat" panose="00000500000000000000" pitchFamily="2" charset="0"/>
                        </a:rPr>
                        <a:t>Unnest</a:t>
                      </a:r>
                      <a:r>
                        <a:rPr lang="en-US" sz="900" dirty="0">
                          <a:latin typeface="Montserrat" panose="00000500000000000000" pitchFamily="2" charset="0"/>
                        </a:rPr>
                        <a:t> to next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higher tab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up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28782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Activate / deactivate comparison mode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space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654857"/>
                  </a:ext>
                </a:extLst>
              </a:tr>
            </a:tbl>
          </a:graphicData>
        </a:graphic>
      </p:graphicFrame>
      <p:cxnSp>
        <p:nvCxnSpPr>
          <p:cNvPr id="308" name="Straight Connector 307">
            <a:extLst>
              <a:ext uri="{FF2B5EF4-FFF2-40B4-BE49-F238E27FC236}">
                <a16:creationId xmlns:a16="http://schemas.microsoft.com/office/drawing/2014/main" id="{15E1F16D-EF99-4F8F-BE2F-9166D1703570}"/>
              </a:ext>
            </a:extLst>
          </p:cNvPr>
          <p:cNvCxnSpPr>
            <a:cxnSpLocks/>
          </p:cNvCxnSpPr>
          <p:nvPr/>
        </p:nvCxnSpPr>
        <p:spPr>
          <a:xfrm flipV="1">
            <a:off x="10865833" y="1066362"/>
            <a:ext cx="30728" cy="8049925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17" name="Group 316">
            <a:extLst>
              <a:ext uri="{FF2B5EF4-FFF2-40B4-BE49-F238E27FC236}">
                <a16:creationId xmlns:a16="http://schemas.microsoft.com/office/drawing/2014/main" id="{94F49ED1-07E5-4E9E-A68E-27CFC850042C}"/>
              </a:ext>
            </a:extLst>
          </p:cNvPr>
          <p:cNvGrpSpPr/>
          <p:nvPr/>
        </p:nvGrpSpPr>
        <p:grpSpPr>
          <a:xfrm>
            <a:off x="11149373" y="915588"/>
            <a:ext cx="2387464" cy="578258"/>
            <a:chOff x="4592015" y="5696680"/>
            <a:chExt cx="2537804" cy="578258"/>
          </a:xfrm>
        </p:grpSpPr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3128FF70-C73D-4570-97FB-10E266DEC26B}"/>
                </a:ext>
              </a:extLst>
            </p:cNvPr>
            <p:cNvSpPr/>
            <p:nvPr/>
          </p:nvSpPr>
          <p:spPr>
            <a:xfrm>
              <a:off x="4597203" y="5926125"/>
              <a:ext cx="2532615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Simplified navigation through the user interface</a:t>
              </a:r>
            </a:p>
          </p:txBody>
        </p: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D58482AE-31DF-43EF-B3DD-AC6B195B7B60}"/>
                </a:ext>
              </a:extLst>
            </p:cNvPr>
            <p:cNvCxnSpPr>
              <a:cxnSpLocks/>
            </p:cNvCxnSpPr>
            <p:nvPr/>
          </p:nvCxnSpPr>
          <p:spPr>
            <a:xfrm>
              <a:off x="4592015" y="5941493"/>
              <a:ext cx="25378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87D0DDE2-1C96-4FE5-A0F9-83D947977E1F}"/>
                </a:ext>
              </a:extLst>
            </p:cNvPr>
            <p:cNvSpPr/>
            <p:nvPr/>
          </p:nvSpPr>
          <p:spPr>
            <a:xfrm>
              <a:off x="4944907" y="5696680"/>
              <a:ext cx="184641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cap="small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shortcuts</a:t>
              </a:r>
              <a:endPara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329" name="Rectangle 328">
            <a:extLst>
              <a:ext uri="{FF2B5EF4-FFF2-40B4-BE49-F238E27FC236}">
                <a16:creationId xmlns:a16="http://schemas.microsoft.com/office/drawing/2014/main" id="{890B7249-2DB4-4E7F-9CC2-EAD1F8BE4600}"/>
              </a:ext>
            </a:extLst>
          </p:cNvPr>
          <p:cNvSpPr/>
          <p:nvPr/>
        </p:nvSpPr>
        <p:spPr>
          <a:xfrm>
            <a:off x="6524432" y="5203603"/>
            <a:ext cx="81539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job history</a:t>
            </a:r>
          </a:p>
        </p:txBody>
      </p:sp>
      <p:cxnSp>
        <p:nvCxnSpPr>
          <p:cNvPr id="330" name="Straight Connector 329">
            <a:extLst>
              <a:ext uri="{FF2B5EF4-FFF2-40B4-BE49-F238E27FC236}">
                <a16:creationId xmlns:a16="http://schemas.microsoft.com/office/drawing/2014/main" id="{454BB82A-7124-4B53-BCA6-B720D1AEE999}"/>
              </a:ext>
            </a:extLst>
          </p:cNvPr>
          <p:cNvCxnSpPr>
            <a:cxnSpLocks/>
            <a:stCxn id="329" idx="1"/>
            <a:endCxn id="331" idx="2"/>
          </p:cNvCxnSpPr>
          <p:nvPr/>
        </p:nvCxnSpPr>
        <p:spPr>
          <a:xfrm flipH="1">
            <a:off x="6313805" y="5378010"/>
            <a:ext cx="210627" cy="1190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1" name="Rectangle 330">
            <a:extLst>
              <a:ext uri="{FF2B5EF4-FFF2-40B4-BE49-F238E27FC236}">
                <a16:creationId xmlns:a16="http://schemas.microsoft.com/office/drawing/2014/main" id="{3CDDB42C-250B-449B-B38A-1524181C23EF}"/>
              </a:ext>
            </a:extLst>
          </p:cNvPr>
          <p:cNvSpPr/>
          <p:nvPr/>
        </p:nvSpPr>
        <p:spPr>
          <a:xfrm>
            <a:off x="6260642" y="52866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B5AF81C3-EA9B-4BE8-A2C2-85C04BD3089E}"/>
              </a:ext>
            </a:extLst>
          </p:cNvPr>
          <p:cNvSpPr/>
          <p:nvPr/>
        </p:nvSpPr>
        <p:spPr>
          <a:xfrm>
            <a:off x="6242124" y="2192640"/>
            <a:ext cx="1117290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Add, edit, delete job tag(s)</a:t>
            </a:r>
          </a:p>
        </p:txBody>
      </p:sp>
      <p:cxnSp>
        <p:nvCxnSpPr>
          <p:cNvPr id="333" name="Straight Connector 332">
            <a:extLst>
              <a:ext uri="{FF2B5EF4-FFF2-40B4-BE49-F238E27FC236}">
                <a16:creationId xmlns:a16="http://schemas.microsoft.com/office/drawing/2014/main" id="{85C0F855-0C7E-405C-994A-CD821C4E1E6E}"/>
              </a:ext>
            </a:extLst>
          </p:cNvPr>
          <p:cNvCxnSpPr>
            <a:cxnSpLocks/>
            <a:stCxn id="332" idx="2"/>
            <a:endCxn id="334" idx="0"/>
          </p:cNvCxnSpPr>
          <p:nvPr/>
        </p:nvCxnSpPr>
        <p:spPr>
          <a:xfrm>
            <a:off x="6800769" y="2541453"/>
            <a:ext cx="863838" cy="129940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4" name="Rectangle 333">
            <a:extLst>
              <a:ext uri="{FF2B5EF4-FFF2-40B4-BE49-F238E27FC236}">
                <a16:creationId xmlns:a16="http://schemas.microsoft.com/office/drawing/2014/main" id="{6E6EC5EB-BECB-47BE-B7D5-760DE559F629}"/>
              </a:ext>
            </a:extLst>
          </p:cNvPr>
          <p:cNvSpPr/>
          <p:nvPr/>
        </p:nvSpPr>
        <p:spPr>
          <a:xfrm>
            <a:off x="7611444" y="384085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87249E82-545B-4DE0-BDD4-352A94246A59}"/>
              </a:ext>
            </a:extLst>
          </p:cNvPr>
          <p:cNvSpPr/>
          <p:nvPr/>
        </p:nvSpPr>
        <p:spPr>
          <a:xfrm>
            <a:off x="9646006" y="2228133"/>
            <a:ext cx="1042314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Discard Hypercube job</a:t>
            </a:r>
          </a:p>
        </p:txBody>
      </p:sp>
      <p:cxnSp>
        <p:nvCxnSpPr>
          <p:cNvPr id="342" name="Straight Connector 341">
            <a:extLst>
              <a:ext uri="{FF2B5EF4-FFF2-40B4-BE49-F238E27FC236}">
                <a16:creationId xmlns:a16="http://schemas.microsoft.com/office/drawing/2014/main" id="{5C00B394-0795-4A86-B467-6A0CF2005A04}"/>
              </a:ext>
            </a:extLst>
          </p:cNvPr>
          <p:cNvCxnSpPr>
            <a:cxnSpLocks/>
            <a:stCxn id="341" idx="2"/>
            <a:endCxn id="343" idx="0"/>
          </p:cNvCxnSpPr>
          <p:nvPr/>
        </p:nvCxnSpPr>
        <p:spPr>
          <a:xfrm flipH="1">
            <a:off x="10019284" y="2576946"/>
            <a:ext cx="147879" cy="127310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3" name="Rectangle 342">
            <a:extLst>
              <a:ext uri="{FF2B5EF4-FFF2-40B4-BE49-F238E27FC236}">
                <a16:creationId xmlns:a16="http://schemas.microsoft.com/office/drawing/2014/main" id="{3988A93C-444C-4D91-A0A5-9A8F45D6F860}"/>
              </a:ext>
            </a:extLst>
          </p:cNvPr>
          <p:cNvSpPr/>
          <p:nvPr/>
        </p:nvSpPr>
        <p:spPr>
          <a:xfrm>
            <a:off x="9966121" y="385005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53B9C0F7-7CF6-4A72-B986-55EFE047095E}"/>
              </a:ext>
            </a:extLst>
          </p:cNvPr>
          <p:cNvSpPr/>
          <p:nvPr/>
        </p:nvSpPr>
        <p:spPr>
          <a:xfrm>
            <a:off x="1432728" y="8377325"/>
            <a:ext cx="129880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Choose marked scenarios with cursor (cross-page)  </a:t>
            </a:r>
          </a:p>
        </p:txBody>
      </p:sp>
      <p:cxnSp>
        <p:nvCxnSpPr>
          <p:cNvPr id="345" name="Straight Connector 344">
            <a:extLst>
              <a:ext uri="{FF2B5EF4-FFF2-40B4-BE49-F238E27FC236}">
                <a16:creationId xmlns:a16="http://schemas.microsoft.com/office/drawing/2014/main" id="{D318B109-2BB2-4297-8506-CAA4B70CF6BE}"/>
              </a:ext>
            </a:extLst>
          </p:cNvPr>
          <p:cNvCxnSpPr>
            <a:cxnSpLocks/>
            <a:stCxn id="344" idx="0"/>
            <a:endCxn id="346" idx="2"/>
          </p:cNvCxnSpPr>
          <p:nvPr/>
        </p:nvCxnSpPr>
        <p:spPr>
          <a:xfrm flipV="1">
            <a:off x="2082129" y="7573177"/>
            <a:ext cx="573695" cy="80414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6" name="Rectangle 345">
            <a:extLst>
              <a:ext uri="{FF2B5EF4-FFF2-40B4-BE49-F238E27FC236}">
                <a16:creationId xmlns:a16="http://schemas.microsoft.com/office/drawing/2014/main" id="{7F179B44-9698-4E12-8360-A72C69E383AC}"/>
              </a:ext>
            </a:extLst>
          </p:cNvPr>
          <p:cNvSpPr/>
          <p:nvPr/>
        </p:nvSpPr>
        <p:spPr>
          <a:xfrm>
            <a:off x="2602661" y="746995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98761A37-5CBE-465D-998B-791ACF5713E3}"/>
              </a:ext>
            </a:extLst>
          </p:cNvPr>
          <p:cNvSpPr/>
          <p:nvPr/>
        </p:nvSpPr>
        <p:spPr>
          <a:xfrm>
            <a:off x="2565212" y="8322032"/>
            <a:ext cx="129880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Select scenarios of current page  </a:t>
            </a:r>
          </a:p>
        </p:txBody>
      </p:sp>
      <p:cxnSp>
        <p:nvCxnSpPr>
          <p:cNvPr id="348" name="Straight Connector 347">
            <a:extLst>
              <a:ext uri="{FF2B5EF4-FFF2-40B4-BE49-F238E27FC236}">
                <a16:creationId xmlns:a16="http://schemas.microsoft.com/office/drawing/2014/main" id="{4F428B2D-3F19-417F-AA3B-CF8682A71A0D}"/>
              </a:ext>
            </a:extLst>
          </p:cNvPr>
          <p:cNvCxnSpPr>
            <a:cxnSpLocks/>
            <a:stCxn id="347" idx="0"/>
            <a:endCxn id="349" idx="2"/>
          </p:cNvCxnSpPr>
          <p:nvPr/>
        </p:nvCxnSpPr>
        <p:spPr>
          <a:xfrm flipV="1">
            <a:off x="3214613" y="7578624"/>
            <a:ext cx="160378" cy="74340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9" name="Rectangle 348">
            <a:extLst>
              <a:ext uri="{FF2B5EF4-FFF2-40B4-BE49-F238E27FC236}">
                <a16:creationId xmlns:a16="http://schemas.microsoft.com/office/drawing/2014/main" id="{C4AD0FB8-0C55-427E-A9AE-65316D0DFD9E}"/>
              </a:ext>
            </a:extLst>
          </p:cNvPr>
          <p:cNvSpPr/>
          <p:nvPr/>
        </p:nvSpPr>
        <p:spPr>
          <a:xfrm>
            <a:off x="3321828" y="747539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443C3B76-7144-4D62-8575-0BB5073A784C}"/>
              </a:ext>
            </a:extLst>
          </p:cNvPr>
          <p:cNvSpPr/>
          <p:nvPr/>
        </p:nvSpPr>
        <p:spPr>
          <a:xfrm>
            <a:off x="3392450" y="8001928"/>
            <a:ext cx="1172988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Select all listed scenarios</a:t>
            </a:r>
          </a:p>
        </p:txBody>
      </p:sp>
      <p:cxnSp>
        <p:nvCxnSpPr>
          <p:cNvPr id="351" name="Straight Connector 350">
            <a:extLst>
              <a:ext uri="{FF2B5EF4-FFF2-40B4-BE49-F238E27FC236}">
                <a16:creationId xmlns:a16="http://schemas.microsoft.com/office/drawing/2014/main" id="{E05408DD-C703-46F3-BD15-50B0BB711699}"/>
              </a:ext>
            </a:extLst>
          </p:cNvPr>
          <p:cNvCxnSpPr>
            <a:cxnSpLocks/>
            <a:stCxn id="350" idx="0"/>
            <a:endCxn id="352" idx="2"/>
          </p:cNvCxnSpPr>
          <p:nvPr/>
        </p:nvCxnSpPr>
        <p:spPr>
          <a:xfrm flipH="1" flipV="1">
            <a:off x="3815762" y="7574765"/>
            <a:ext cx="163182" cy="4271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2" name="Rectangle 351">
            <a:extLst>
              <a:ext uri="{FF2B5EF4-FFF2-40B4-BE49-F238E27FC236}">
                <a16:creationId xmlns:a16="http://schemas.microsoft.com/office/drawing/2014/main" id="{EF5D55EC-7DA4-4FFE-BB5F-C560ABB4F01E}"/>
              </a:ext>
            </a:extLst>
          </p:cNvPr>
          <p:cNvSpPr/>
          <p:nvPr/>
        </p:nvSpPr>
        <p:spPr>
          <a:xfrm>
            <a:off x="3762599" y="747153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806DC371-33A6-4E4D-8C1F-3601BD24577C}"/>
              </a:ext>
            </a:extLst>
          </p:cNvPr>
          <p:cNvSpPr/>
          <p:nvPr/>
        </p:nvSpPr>
        <p:spPr>
          <a:xfrm>
            <a:off x="5263858" y="8036287"/>
            <a:ext cx="86308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Search for a scenario in list</a:t>
            </a:r>
          </a:p>
        </p:txBody>
      </p:sp>
      <p:cxnSp>
        <p:nvCxnSpPr>
          <p:cNvPr id="354" name="Straight Connector 353">
            <a:extLst>
              <a:ext uri="{FF2B5EF4-FFF2-40B4-BE49-F238E27FC236}">
                <a16:creationId xmlns:a16="http://schemas.microsoft.com/office/drawing/2014/main" id="{CDAB837F-3F01-499B-B8D7-EA23E2339425}"/>
              </a:ext>
            </a:extLst>
          </p:cNvPr>
          <p:cNvCxnSpPr>
            <a:cxnSpLocks/>
            <a:stCxn id="353" idx="0"/>
            <a:endCxn id="355" idx="2"/>
          </p:cNvCxnSpPr>
          <p:nvPr/>
        </p:nvCxnSpPr>
        <p:spPr>
          <a:xfrm flipV="1">
            <a:off x="5695399" y="5958788"/>
            <a:ext cx="1045881" cy="207749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5" name="Rectangle 354">
            <a:extLst>
              <a:ext uri="{FF2B5EF4-FFF2-40B4-BE49-F238E27FC236}">
                <a16:creationId xmlns:a16="http://schemas.microsoft.com/office/drawing/2014/main" id="{A48D5D7D-B331-4DD2-B2C4-3EE184E64833}"/>
              </a:ext>
            </a:extLst>
          </p:cNvPr>
          <p:cNvSpPr/>
          <p:nvPr/>
        </p:nvSpPr>
        <p:spPr>
          <a:xfrm>
            <a:off x="6688117" y="585556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Rectangle 355">
            <a:extLst>
              <a:ext uri="{FF2B5EF4-FFF2-40B4-BE49-F238E27FC236}">
                <a16:creationId xmlns:a16="http://schemas.microsoft.com/office/drawing/2014/main" id="{DD581FC8-966D-4480-865E-4716D993D00F}"/>
              </a:ext>
            </a:extLst>
          </p:cNvPr>
          <p:cNvSpPr/>
          <p:nvPr/>
        </p:nvSpPr>
        <p:spPr>
          <a:xfrm>
            <a:off x="4386027" y="5726751"/>
            <a:ext cx="657054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Sort list</a:t>
            </a:r>
          </a:p>
        </p:txBody>
      </p:sp>
      <p:cxnSp>
        <p:nvCxnSpPr>
          <p:cNvPr id="357" name="Straight Connector 356">
            <a:extLst>
              <a:ext uri="{FF2B5EF4-FFF2-40B4-BE49-F238E27FC236}">
                <a16:creationId xmlns:a16="http://schemas.microsoft.com/office/drawing/2014/main" id="{8A1CFE1F-8F6B-4BCE-A828-1925BA7AE886}"/>
              </a:ext>
            </a:extLst>
          </p:cNvPr>
          <p:cNvCxnSpPr>
            <a:cxnSpLocks/>
            <a:stCxn id="356" idx="2"/>
            <a:endCxn id="358" idx="0"/>
          </p:cNvCxnSpPr>
          <p:nvPr/>
        </p:nvCxnSpPr>
        <p:spPr>
          <a:xfrm flipH="1">
            <a:off x="2584780" y="5947324"/>
            <a:ext cx="2129774" cy="21441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8" name="Rectangle 357">
            <a:extLst>
              <a:ext uri="{FF2B5EF4-FFF2-40B4-BE49-F238E27FC236}">
                <a16:creationId xmlns:a16="http://schemas.microsoft.com/office/drawing/2014/main" id="{8D1DF806-4AD2-4D21-97C8-B0897D202A07}"/>
              </a:ext>
            </a:extLst>
          </p:cNvPr>
          <p:cNvSpPr/>
          <p:nvPr/>
        </p:nvSpPr>
        <p:spPr>
          <a:xfrm>
            <a:off x="2531617" y="616173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9" name="Rectangle 358">
            <a:extLst>
              <a:ext uri="{FF2B5EF4-FFF2-40B4-BE49-F238E27FC236}">
                <a16:creationId xmlns:a16="http://schemas.microsoft.com/office/drawing/2014/main" id="{9AF9E4D5-01D7-4351-AAD8-FA23F18DF0B9}"/>
              </a:ext>
            </a:extLst>
          </p:cNvPr>
          <p:cNvSpPr/>
          <p:nvPr/>
        </p:nvSpPr>
        <p:spPr>
          <a:xfrm>
            <a:off x="6427320" y="8036607"/>
            <a:ext cx="1224790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the hash value of one selected scenario</a:t>
            </a:r>
          </a:p>
        </p:txBody>
      </p:sp>
      <p:cxnSp>
        <p:nvCxnSpPr>
          <p:cNvPr id="360" name="Straight Connector 359">
            <a:extLst>
              <a:ext uri="{FF2B5EF4-FFF2-40B4-BE49-F238E27FC236}">
                <a16:creationId xmlns:a16="http://schemas.microsoft.com/office/drawing/2014/main" id="{64D8231C-42F0-4642-BC2D-7FD9F5E09042}"/>
              </a:ext>
            </a:extLst>
          </p:cNvPr>
          <p:cNvCxnSpPr>
            <a:cxnSpLocks/>
            <a:stCxn id="359" idx="0"/>
            <a:endCxn id="361" idx="2"/>
          </p:cNvCxnSpPr>
          <p:nvPr/>
        </p:nvCxnSpPr>
        <p:spPr>
          <a:xfrm flipH="1" flipV="1">
            <a:off x="6965132" y="7585590"/>
            <a:ext cx="74583" cy="45101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1" name="Rectangle 360">
            <a:extLst>
              <a:ext uri="{FF2B5EF4-FFF2-40B4-BE49-F238E27FC236}">
                <a16:creationId xmlns:a16="http://schemas.microsoft.com/office/drawing/2014/main" id="{F06AE662-6D26-48C8-907D-432F2CF20C0A}"/>
              </a:ext>
            </a:extLst>
          </p:cNvPr>
          <p:cNvSpPr/>
          <p:nvPr/>
        </p:nvSpPr>
        <p:spPr>
          <a:xfrm>
            <a:off x="6911969" y="748236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B5AE028C-D8E3-44FD-AFB1-88A1F3ACEC6C}"/>
              </a:ext>
            </a:extLst>
          </p:cNvPr>
          <p:cNvSpPr/>
          <p:nvPr/>
        </p:nvSpPr>
        <p:spPr>
          <a:xfrm>
            <a:off x="1696904" y="6725433"/>
            <a:ext cx="72536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Query database</a:t>
            </a:r>
          </a:p>
        </p:txBody>
      </p:sp>
      <p:cxnSp>
        <p:nvCxnSpPr>
          <p:cNvPr id="363" name="Straight Connector 362">
            <a:extLst>
              <a:ext uri="{FF2B5EF4-FFF2-40B4-BE49-F238E27FC236}">
                <a16:creationId xmlns:a16="http://schemas.microsoft.com/office/drawing/2014/main" id="{E6FC18CB-A68A-4FDE-B9D3-D331937D6C78}"/>
              </a:ext>
            </a:extLst>
          </p:cNvPr>
          <p:cNvCxnSpPr>
            <a:cxnSpLocks/>
            <a:stCxn id="362" idx="0"/>
            <a:endCxn id="364" idx="2"/>
          </p:cNvCxnSpPr>
          <p:nvPr/>
        </p:nvCxnSpPr>
        <p:spPr>
          <a:xfrm flipV="1">
            <a:off x="2059585" y="5766031"/>
            <a:ext cx="333920" cy="95940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4" name="Rectangle 363">
            <a:extLst>
              <a:ext uri="{FF2B5EF4-FFF2-40B4-BE49-F238E27FC236}">
                <a16:creationId xmlns:a16="http://schemas.microsoft.com/office/drawing/2014/main" id="{763FA469-AAC2-4343-B44E-909AC456E3F8}"/>
              </a:ext>
            </a:extLst>
          </p:cNvPr>
          <p:cNvSpPr/>
          <p:nvPr/>
        </p:nvSpPr>
        <p:spPr>
          <a:xfrm>
            <a:off x="2340342" y="566280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Rectangle 365">
            <a:extLst>
              <a:ext uri="{FF2B5EF4-FFF2-40B4-BE49-F238E27FC236}">
                <a16:creationId xmlns:a16="http://schemas.microsoft.com/office/drawing/2014/main" id="{EFAC346D-7555-4AF3-93C3-B2011E7E5439}"/>
              </a:ext>
            </a:extLst>
          </p:cNvPr>
          <p:cNvSpPr/>
          <p:nvPr/>
        </p:nvSpPr>
        <p:spPr>
          <a:xfrm>
            <a:off x="3862747" y="5312139"/>
            <a:ext cx="141774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Slice and dice scenarios in database</a:t>
            </a:r>
          </a:p>
        </p:txBody>
      </p: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494355CC-A428-4D06-B33A-8EFCCA39DDF8}"/>
              </a:ext>
            </a:extLst>
          </p:cNvPr>
          <p:cNvCxnSpPr>
            <a:cxnSpLocks/>
            <a:stCxn id="366" idx="0"/>
            <a:endCxn id="369" idx="2"/>
          </p:cNvCxnSpPr>
          <p:nvPr/>
        </p:nvCxnSpPr>
        <p:spPr>
          <a:xfrm flipH="1" flipV="1">
            <a:off x="3813259" y="5145822"/>
            <a:ext cx="758361" cy="16631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9" name="Rectangle 368">
            <a:extLst>
              <a:ext uri="{FF2B5EF4-FFF2-40B4-BE49-F238E27FC236}">
                <a16:creationId xmlns:a16="http://schemas.microsoft.com/office/drawing/2014/main" id="{8217425E-0D9F-45D2-872A-EDB104F9F50B}"/>
              </a:ext>
            </a:extLst>
          </p:cNvPr>
          <p:cNvSpPr/>
          <p:nvPr/>
        </p:nvSpPr>
        <p:spPr>
          <a:xfrm>
            <a:off x="3760096" y="504259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Rectangle 369">
            <a:extLst>
              <a:ext uri="{FF2B5EF4-FFF2-40B4-BE49-F238E27FC236}">
                <a16:creationId xmlns:a16="http://schemas.microsoft.com/office/drawing/2014/main" id="{84BB5B4D-CCEE-45B6-86C9-41D055E0834A}"/>
              </a:ext>
            </a:extLst>
          </p:cNvPr>
          <p:cNvSpPr/>
          <p:nvPr/>
        </p:nvSpPr>
        <p:spPr>
          <a:xfrm>
            <a:off x="2530213" y="5125311"/>
            <a:ext cx="982721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Boolean AND</a:t>
            </a:r>
          </a:p>
        </p:txBody>
      </p:sp>
      <p:cxnSp>
        <p:nvCxnSpPr>
          <p:cNvPr id="371" name="Straight Connector 370">
            <a:extLst>
              <a:ext uri="{FF2B5EF4-FFF2-40B4-BE49-F238E27FC236}">
                <a16:creationId xmlns:a16="http://schemas.microsoft.com/office/drawing/2014/main" id="{D3372C7D-99A4-4B50-B9EC-14C1378F6C27}"/>
              </a:ext>
            </a:extLst>
          </p:cNvPr>
          <p:cNvCxnSpPr>
            <a:cxnSpLocks/>
            <a:endCxn id="372" idx="2"/>
          </p:cNvCxnSpPr>
          <p:nvPr/>
        </p:nvCxnSpPr>
        <p:spPr>
          <a:xfrm flipH="1">
            <a:off x="2474682" y="5316420"/>
            <a:ext cx="240585" cy="7881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2" name="Rectangle 371">
            <a:extLst>
              <a:ext uri="{FF2B5EF4-FFF2-40B4-BE49-F238E27FC236}">
                <a16:creationId xmlns:a16="http://schemas.microsoft.com/office/drawing/2014/main" id="{B0D3F3D7-7A8D-4DC1-86CF-272FDE1EF440}"/>
              </a:ext>
            </a:extLst>
          </p:cNvPr>
          <p:cNvSpPr/>
          <p:nvPr/>
        </p:nvSpPr>
        <p:spPr>
          <a:xfrm>
            <a:off x="2421519" y="529200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Rectangle 372">
            <a:extLst>
              <a:ext uri="{FF2B5EF4-FFF2-40B4-BE49-F238E27FC236}">
                <a16:creationId xmlns:a16="http://schemas.microsoft.com/office/drawing/2014/main" id="{AB2CB61E-D778-458E-9614-29BAD1D904B8}"/>
              </a:ext>
            </a:extLst>
          </p:cNvPr>
          <p:cNvSpPr/>
          <p:nvPr/>
        </p:nvSpPr>
        <p:spPr>
          <a:xfrm>
            <a:off x="11490312" y="1014933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Rectangle 373">
            <a:extLst>
              <a:ext uri="{FF2B5EF4-FFF2-40B4-BE49-F238E27FC236}">
                <a16:creationId xmlns:a16="http://schemas.microsoft.com/office/drawing/2014/main" id="{4422DD94-9817-4B32-BEF6-508C229C1DF5}"/>
              </a:ext>
            </a:extLst>
          </p:cNvPr>
          <p:cNvSpPr/>
          <p:nvPr/>
        </p:nvSpPr>
        <p:spPr>
          <a:xfrm>
            <a:off x="2725698" y="5501567"/>
            <a:ext cx="947739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Boolean OR</a:t>
            </a:r>
          </a:p>
        </p:txBody>
      </p:sp>
      <p:cxnSp>
        <p:nvCxnSpPr>
          <p:cNvPr id="375" name="Straight Connector 374">
            <a:extLst>
              <a:ext uri="{FF2B5EF4-FFF2-40B4-BE49-F238E27FC236}">
                <a16:creationId xmlns:a16="http://schemas.microsoft.com/office/drawing/2014/main" id="{576E0C26-1171-468D-837A-D9F539E438AB}"/>
              </a:ext>
            </a:extLst>
          </p:cNvPr>
          <p:cNvCxnSpPr>
            <a:cxnSpLocks/>
            <a:stCxn id="374" idx="1"/>
            <a:endCxn id="376" idx="2"/>
          </p:cNvCxnSpPr>
          <p:nvPr/>
        </p:nvCxnSpPr>
        <p:spPr>
          <a:xfrm flipH="1" flipV="1">
            <a:off x="2503234" y="5568655"/>
            <a:ext cx="222464" cy="4319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6" name="Rectangle 375">
            <a:extLst>
              <a:ext uri="{FF2B5EF4-FFF2-40B4-BE49-F238E27FC236}">
                <a16:creationId xmlns:a16="http://schemas.microsoft.com/office/drawing/2014/main" id="{27FB6DC7-3B40-4BD5-B33E-EDCBE36941FA}"/>
              </a:ext>
            </a:extLst>
          </p:cNvPr>
          <p:cNvSpPr/>
          <p:nvPr/>
        </p:nvSpPr>
        <p:spPr>
          <a:xfrm>
            <a:off x="2450071" y="5436853"/>
            <a:ext cx="106325" cy="1318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EE1EC2D0-1A31-4F90-9F36-3078F98C1A92}"/>
              </a:ext>
            </a:extLst>
          </p:cNvPr>
          <p:cNvSpPr/>
          <p:nvPr/>
        </p:nvSpPr>
        <p:spPr>
          <a:xfrm>
            <a:off x="7359682" y="2321715"/>
            <a:ext cx="120357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Import calculated scenarios</a:t>
            </a:r>
          </a:p>
        </p:txBody>
      </p:sp>
      <p:cxnSp>
        <p:nvCxnSpPr>
          <p:cNvPr id="392" name="Straight Connector 391">
            <a:extLst>
              <a:ext uri="{FF2B5EF4-FFF2-40B4-BE49-F238E27FC236}">
                <a16:creationId xmlns:a16="http://schemas.microsoft.com/office/drawing/2014/main" id="{35544845-6CD2-413F-AF27-FC01E588796F}"/>
              </a:ext>
            </a:extLst>
          </p:cNvPr>
          <p:cNvCxnSpPr>
            <a:cxnSpLocks/>
            <a:stCxn id="391" idx="2"/>
            <a:endCxn id="393" idx="1"/>
          </p:cNvCxnSpPr>
          <p:nvPr/>
        </p:nvCxnSpPr>
        <p:spPr>
          <a:xfrm>
            <a:off x="7961468" y="2670528"/>
            <a:ext cx="1340412" cy="184881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3" name="Rectangle 392">
            <a:extLst>
              <a:ext uri="{FF2B5EF4-FFF2-40B4-BE49-F238E27FC236}">
                <a16:creationId xmlns:a16="http://schemas.microsoft.com/office/drawing/2014/main" id="{7A8B0167-0B94-48D0-A079-A39F457D125F}"/>
              </a:ext>
            </a:extLst>
          </p:cNvPr>
          <p:cNvSpPr/>
          <p:nvPr/>
        </p:nvSpPr>
        <p:spPr>
          <a:xfrm>
            <a:off x="9301880" y="446773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4" name="Straight Connector 423">
            <a:extLst>
              <a:ext uri="{FF2B5EF4-FFF2-40B4-BE49-F238E27FC236}">
                <a16:creationId xmlns:a16="http://schemas.microsoft.com/office/drawing/2014/main" id="{435C89AC-54A5-45F9-9A04-A2E5C5A2D5EE}"/>
              </a:ext>
            </a:extLst>
          </p:cNvPr>
          <p:cNvCxnSpPr>
            <a:cxnSpLocks/>
            <a:stCxn id="366" idx="0"/>
            <a:endCxn id="425" idx="2"/>
          </p:cNvCxnSpPr>
          <p:nvPr/>
        </p:nvCxnSpPr>
        <p:spPr>
          <a:xfrm flipH="1" flipV="1">
            <a:off x="3825471" y="5006765"/>
            <a:ext cx="746149" cy="30537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5" name="Rectangle 424">
            <a:extLst>
              <a:ext uri="{FF2B5EF4-FFF2-40B4-BE49-F238E27FC236}">
                <a16:creationId xmlns:a16="http://schemas.microsoft.com/office/drawing/2014/main" id="{F4C44332-E200-47B4-B35F-9626EA401908}"/>
              </a:ext>
            </a:extLst>
          </p:cNvPr>
          <p:cNvSpPr/>
          <p:nvPr/>
        </p:nvSpPr>
        <p:spPr>
          <a:xfrm>
            <a:off x="3772308" y="490353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B31C299E-8046-4C47-961B-9C737894AECB}"/>
              </a:ext>
            </a:extLst>
          </p:cNvPr>
          <p:cNvCxnSpPr>
            <a:cxnSpLocks/>
            <a:stCxn id="366" idx="0"/>
            <a:endCxn id="427" idx="2"/>
          </p:cNvCxnSpPr>
          <p:nvPr/>
        </p:nvCxnSpPr>
        <p:spPr>
          <a:xfrm flipH="1" flipV="1">
            <a:off x="3864106" y="4869512"/>
            <a:ext cx="707514" cy="44262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7" name="Rectangle 426">
            <a:extLst>
              <a:ext uri="{FF2B5EF4-FFF2-40B4-BE49-F238E27FC236}">
                <a16:creationId xmlns:a16="http://schemas.microsoft.com/office/drawing/2014/main" id="{2BD7A38E-A90B-4550-BF2C-A719564FBCC4}"/>
              </a:ext>
            </a:extLst>
          </p:cNvPr>
          <p:cNvSpPr/>
          <p:nvPr/>
        </p:nvSpPr>
        <p:spPr>
          <a:xfrm>
            <a:off x="3810943" y="476628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3" name="Straight Connector 442">
            <a:extLst>
              <a:ext uri="{FF2B5EF4-FFF2-40B4-BE49-F238E27FC236}">
                <a16:creationId xmlns:a16="http://schemas.microsoft.com/office/drawing/2014/main" id="{DAD305C9-E101-4D55-AE1A-866E38C0B370}"/>
              </a:ext>
            </a:extLst>
          </p:cNvPr>
          <p:cNvCxnSpPr>
            <a:cxnSpLocks/>
            <a:stCxn id="356" idx="2"/>
            <a:endCxn id="444" idx="0"/>
          </p:cNvCxnSpPr>
          <p:nvPr/>
        </p:nvCxnSpPr>
        <p:spPr>
          <a:xfrm>
            <a:off x="4714554" y="5947324"/>
            <a:ext cx="1798506" cy="19917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4" name="Rectangle 443">
            <a:extLst>
              <a:ext uri="{FF2B5EF4-FFF2-40B4-BE49-F238E27FC236}">
                <a16:creationId xmlns:a16="http://schemas.microsoft.com/office/drawing/2014/main" id="{24506FC5-2A77-4BFA-B98C-81382B9DCEFC}"/>
              </a:ext>
            </a:extLst>
          </p:cNvPr>
          <p:cNvSpPr/>
          <p:nvPr/>
        </p:nvSpPr>
        <p:spPr>
          <a:xfrm>
            <a:off x="6459897" y="614649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55A4F3DD-6D53-4C64-9363-F59303AE21E6}"/>
              </a:ext>
            </a:extLst>
          </p:cNvPr>
          <p:cNvSpPr/>
          <p:nvPr/>
        </p:nvSpPr>
        <p:spPr>
          <a:xfrm>
            <a:off x="9772424" y="8060589"/>
            <a:ext cx="112878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Manual scenario data import </a:t>
            </a:r>
            <a:b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(ZIP file)</a:t>
            </a:r>
          </a:p>
        </p:txBody>
      </p:sp>
      <p:cxnSp>
        <p:nvCxnSpPr>
          <p:cNvPr id="456" name="Straight Connector 455">
            <a:extLst>
              <a:ext uri="{FF2B5EF4-FFF2-40B4-BE49-F238E27FC236}">
                <a16:creationId xmlns:a16="http://schemas.microsoft.com/office/drawing/2014/main" id="{8A2F8223-2AA5-4117-82F7-851A93EE75FE}"/>
              </a:ext>
            </a:extLst>
          </p:cNvPr>
          <p:cNvCxnSpPr>
            <a:cxnSpLocks/>
            <a:stCxn id="455" idx="0"/>
          </p:cNvCxnSpPr>
          <p:nvPr/>
        </p:nvCxnSpPr>
        <p:spPr>
          <a:xfrm flipV="1">
            <a:off x="10336818" y="5455137"/>
            <a:ext cx="127629" cy="26054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7" name="Rectangle 456">
            <a:extLst>
              <a:ext uri="{FF2B5EF4-FFF2-40B4-BE49-F238E27FC236}">
                <a16:creationId xmlns:a16="http://schemas.microsoft.com/office/drawing/2014/main" id="{7F069850-AF15-4A92-88C4-F34C08024E1E}"/>
              </a:ext>
            </a:extLst>
          </p:cNvPr>
          <p:cNvSpPr/>
          <p:nvPr/>
        </p:nvSpPr>
        <p:spPr>
          <a:xfrm>
            <a:off x="10284027" y="536935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Rectangle 477">
            <a:extLst>
              <a:ext uri="{FF2B5EF4-FFF2-40B4-BE49-F238E27FC236}">
                <a16:creationId xmlns:a16="http://schemas.microsoft.com/office/drawing/2014/main" id="{587A375F-A6CB-4B66-A7AF-CF75D21BA040}"/>
              </a:ext>
            </a:extLst>
          </p:cNvPr>
          <p:cNvSpPr/>
          <p:nvPr/>
        </p:nvSpPr>
        <p:spPr>
          <a:xfrm>
            <a:off x="1668695" y="2272240"/>
            <a:ext cx="219008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Base mode: single dropdown</a:t>
            </a:r>
          </a:p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mode: multi dropdown</a:t>
            </a:r>
          </a:p>
        </p:txBody>
      </p:sp>
      <p:cxnSp>
        <p:nvCxnSpPr>
          <p:cNvPr id="479" name="Straight Connector 478">
            <a:extLst>
              <a:ext uri="{FF2B5EF4-FFF2-40B4-BE49-F238E27FC236}">
                <a16:creationId xmlns:a16="http://schemas.microsoft.com/office/drawing/2014/main" id="{0909F8A9-B2DD-4FEF-AB01-F2DF6364913D}"/>
              </a:ext>
            </a:extLst>
          </p:cNvPr>
          <p:cNvCxnSpPr>
            <a:cxnSpLocks/>
            <a:stCxn id="478" idx="2"/>
            <a:endCxn id="480" idx="0"/>
          </p:cNvCxnSpPr>
          <p:nvPr/>
        </p:nvCxnSpPr>
        <p:spPr>
          <a:xfrm flipH="1">
            <a:off x="2019337" y="2621053"/>
            <a:ext cx="744401" cy="259107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0" name="Rectangle 479">
            <a:extLst>
              <a:ext uri="{FF2B5EF4-FFF2-40B4-BE49-F238E27FC236}">
                <a16:creationId xmlns:a16="http://schemas.microsoft.com/office/drawing/2014/main" id="{68AD556A-12FB-4ED3-AA48-ABBBBBB9A151}"/>
              </a:ext>
            </a:extLst>
          </p:cNvPr>
          <p:cNvSpPr/>
          <p:nvPr/>
        </p:nvSpPr>
        <p:spPr>
          <a:xfrm>
            <a:off x="1966174" y="521213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Rectangle 483">
            <a:extLst>
              <a:ext uri="{FF2B5EF4-FFF2-40B4-BE49-F238E27FC236}">
                <a16:creationId xmlns:a16="http://schemas.microsoft.com/office/drawing/2014/main" id="{18EAECB4-0412-4291-9A04-1E98744EE8ED}"/>
              </a:ext>
            </a:extLst>
          </p:cNvPr>
          <p:cNvSpPr/>
          <p:nvPr/>
        </p:nvSpPr>
        <p:spPr>
          <a:xfrm>
            <a:off x="1655361" y="5825857"/>
            <a:ext cx="84719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Text input field</a:t>
            </a:r>
          </a:p>
        </p:txBody>
      </p:sp>
      <p:cxnSp>
        <p:nvCxnSpPr>
          <p:cNvPr id="485" name="Straight Connector 484">
            <a:extLst>
              <a:ext uri="{FF2B5EF4-FFF2-40B4-BE49-F238E27FC236}">
                <a16:creationId xmlns:a16="http://schemas.microsoft.com/office/drawing/2014/main" id="{0D89F73E-45A7-4327-9A5C-00E622FA47E9}"/>
              </a:ext>
            </a:extLst>
          </p:cNvPr>
          <p:cNvCxnSpPr>
            <a:cxnSpLocks/>
            <a:stCxn id="484" idx="0"/>
            <a:endCxn id="486" idx="2"/>
          </p:cNvCxnSpPr>
          <p:nvPr/>
        </p:nvCxnSpPr>
        <p:spPr>
          <a:xfrm flipV="1">
            <a:off x="2078957" y="5674700"/>
            <a:ext cx="103506" cy="15115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6" name="Rectangle 485">
            <a:extLst>
              <a:ext uri="{FF2B5EF4-FFF2-40B4-BE49-F238E27FC236}">
                <a16:creationId xmlns:a16="http://schemas.microsoft.com/office/drawing/2014/main" id="{AA4C7A05-1909-495C-A1CC-04D7CB878CBE}"/>
              </a:ext>
            </a:extLst>
          </p:cNvPr>
          <p:cNvSpPr/>
          <p:nvPr/>
        </p:nvSpPr>
        <p:spPr>
          <a:xfrm>
            <a:off x="2129300" y="557147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Rectangle 486">
            <a:extLst>
              <a:ext uri="{FF2B5EF4-FFF2-40B4-BE49-F238E27FC236}">
                <a16:creationId xmlns:a16="http://schemas.microsoft.com/office/drawing/2014/main" id="{E6974E3D-FCD1-4F49-9D47-0237DF5C89E0}"/>
              </a:ext>
            </a:extLst>
          </p:cNvPr>
          <p:cNvSpPr/>
          <p:nvPr/>
        </p:nvSpPr>
        <p:spPr>
          <a:xfrm>
            <a:off x="3779079" y="2279989"/>
            <a:ext cx="218644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Base mode: single slider</a:t>
            </a:r>
          </a:p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mode: slider </a:t>
            </a:r>
            <a:r>
              <a:rPr lang="en-US" sz="900" i="1" dirty="0">
                <a:solidFill>
                  <a:srgbClr val="494D55"/>
                </a:solidFill>
                <a:latin typeface="Montserrat" panose="00000500000000000000" pitchFamily="2" charset="0"/>
              </a:rPr>
              <a:t>range</a:t>
            </a:r>
          </a:p>
        </p:txBody>
      </p:sp>
      <p:cxnSp>
        <p:nvCxnSpPr>
          <p:cNvPr id="488" name="Straight Connector 487">
            <a:extLst>
              <a:ext uri="{FF2B5EF4-FFF2-40B4-BE49-F238E27FC236}">
                <a16:creationId xmlns:a16="http://schemas.microsoft.com/office/drawing/2014/main" id="{E9E8EA3E-1C27-4FFB-82E6-EB93FB658585}"/>
              </a:ext>
            </a:extLst>
          </p:cNvPr>
          <p:cNvCxnSpPr>
            <a:cxnSpLocks/>
            <a:stCxn id="487" idx="2"/>
            <a:endCxn id="489" idx="0"/>
          </p:cNvCxnSpPr>
          <p:nvPr/>
        </p:nvCxnSpPr>
        <p:spPr>
          <a:xfrm flipH="1">
            <a:off x="2491040" y="2628802"/>
            <a:ext cx="2381260" cy="127617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9" name="Rectangle 488">
            <a:extLst>
              <a:ext uri="{FF2B5EF4-FFF2-40B4-BE49-F238E27FC236}">
                <a16:creationId xmlns:a16="http://schemas.microsoft.com/office/drawing/2014/main" id="{A00E6927-EE98-432C-BA4B-2A84A75E3416}"/>
              </a:ext>
            </a:extLst>
          </p:cNvPr>
          <p:cNvSpPr/>
          <p:nvPr/>
        </p:nvSpPr>
        <p:spPr>
          <a:xfrm>
            <a:off x="2437877" y="390497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>
            <a:extLst>
              <a:ext uri="{FF2B5EF4-FFF2-40B4-BE49-F238E27FC236}">
                <a16:creationId xmlns:a16="http://schemas.microsoft.com/office/drawing/2014/main" id="{254E0F6C-D735-4FFF-82E3-D294A1D0603E}"/>
              </a:ext>
            </a:extLst>
          </p:cNvPr>
          <p:cNvSpPr/>
          <p:nvPr/>
        </p:nvSpPr>
        <p:spPr>
          <a:xfrm>
            <a:off x="5469937" y="2065502"/>
            <a:ext cx="81539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Scalar input data</a:t>
            </a:r>
          </a:p>
        </p:txBody>
      </p:sp>
      <p:cxnSp>
        <p:nvCxnSpPr>
          <p:cNvPr id="491" name="Straight Connector 490">
            <a:extLst>
              <a:ext uri="{FF2B5EF4-FFF2-40B4-BE49-F238E27FC236}">
                <a16:creationId xmlns:a16="http://schemas.microsoft.com/office/drawing/2014/main" id="{B6968E75-EAFB-4F03-B7F1-9BD90EE4972F}"/>
              </a:ext>
            </a:extLst>
          </p:cNvPr>
          <p:cNvCxnSpPr>
            <a:cxnSpLocks/>
            <a:stCxn id="490" idx="2"/>
            <a:endCxn id="492" idx="0"/>
          </p:cNvCxnSpPr>
          <p:nvPr/>
        </p:nvCxnSpPr>
        <p:spPr>
          <a:xfrm flipH="1">
            <a:off x="4959347" y="2414315"/>
            <a:ext cx="918288" cy="94873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2" name="Rectangle 491">
            <a:extLst>
              <a:ext uri="{FF2B5EF4-FFF2-40B4-BE49-F238E27FC236}">
                <a16:creationId xmlns:a16="http://schemas.microsoft.com/office/drawing/2014/main" id="{A6301050-616C-4025-9AC0-308C85D2C1B7}"/>
              </a:ext>
            </a:extLst>
          </p:cNvPr>
          <p:cNvSpPr/>
          <p:nvPr/>
        </p:nvSpPr>
        <p:spPr>
          <a:xfrm>
            <a:off x="4906184" y="336304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Rectangle 492">
            <a:extLst>
              <a:ext uri="{FF2B5EF4-FFF2-40B4-BE49-F238E27FC236}">
                <a16:creationId xmlns:a16="http://schemas.microsoft.com/office/drawing/2014/main" id="{CCD1210F-E28D-40C0-B802-5ADCFBC52B8F}"/>
              </a:ext>
            </a:extLst>
          </p:cNvPr>
          <p:cNvSpPr/>
          <p:nvPr/>
        </p:nvSpPr>
        <p:spPr>
          <a:xfrm>
            <a:off x="3328880" y="3611523"/>
            <a:ext cx="184096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Non-scalar input data (parameters, sets, multi-dimensional singleton sets)</a:t>
            </a:r>
          </a:p>
        </p:txBody>
      </p:sp>
      <p:cxnSp>
        <p:nvCxnSpPr>
          <p:cNvPr id="494" name="Straight Connector 493">
            <a:extLst>
              <a:ext uri="{FF2B5EF4-FFF2-40B4-BE49-F238E27FC236}">
                <a16:creationId xmlns:a16="http://schemas.microsoft.com/office/drawing/2014/main" id="{8DCB1EF1-FEE6-4773-8B23-135395D7E34A}"/>
              </a:ext>
            </a:extLst>
          </p:cNvPr>
          <p:cNvCxnSpPr>
            <a:cxnSpLocks/>
            <a:stCxn id="493" idx="0"/>
            <a:endCxn id="495" idx="2"/>
          </p:cNvCxnSpPr>
          <p:nvPr/>
        </p:nvCxnSpPr>
        <p:spPr>
          <a:xfrm flipH="1" flipV="1">
            <a:off x="4126491" y="3454234"/>
            <a:ext cx="122870" cy="15728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5" name="Rectangle 494">
            <a:extLst>
              <a:ext uri="{FF2B5EF4-FFF2-40B4-BE49-F238E27FC236}">
                <a16:creationId xmlns:a16="http://schemas.microsoft.com/office/drawing/2014/main" id="{A43ED780-A0CB-4243-BE14-17B50EAC5EB0}"/>
              </a:ext>
            </a:extLst>
          </p:cNvPr>
          <p:cNvSpPr/>
          <p:nvPr/>
        </p:nvSpPr>
        <p:spPr>
          <a:xfrm>
            <a:off x="4073328" y="335100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5" name="Straight Connector 504">
            <a:extLst>
              <a:ext uri="{FF2B5EF4-FFF2-40B4-BE49-F238E27FC236}">
                <a16:creationId xmlns:a16="http://schemas.microsoft.com/office/drawing/2014/main" id="{A4AE7398-328F-431C-BB7B-02FD0465F8A3}"/>
              </a:ext>
            </a:extLst>
          </p:cNvPr>
          <p:cNvCxnSpPr>
            <a:cxnSpLocks/>
            <a:stCxn id="493" idx="0"/>
            <a:endCxn id="506" idx="2"/>
          </p:cNvCxnSpPr>
          <p:nvPr/>
        </p:nvCxnSpPr>
        <p:spPr>
          <a:xfrm flipH="1" flipV="1">
            <a:off x="3184630" y="3468269"/>
            <a:ext cx="1064731" cy="14325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06" name="Rectangle 505">
            <a:extLst>
              <a:ext uri="{FF2B5EF4-FFF2-40B4-BE49-F238E27FC236}">
                <a16:creationId xmlns:a16="http://schemas.microsoft.com/office/drawing/2014/main" id="{B09EC3E6-F92F-4D76-A88E-4D97E0AFD1AF}"/>
              </a:ext>
            </a:extLst>
          </p:cNvPr>
          <p:cNvSpPr/>
          <p:nvPr/>
        </p:nvSpPr>
        <p:spPr>
          <a:xfrm>
            <a:off x="3131467" y="336504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8" name="Straight Connector 507">
            <a:extLst>
              <a:ext uri="{FF2B5EF4-FFF2-40B4-BE49-F238E27FC236}">
                <a16:creationId xmlns:a16="http://schemas.microsoft.com/office/drawing/2014/main" id="{DD5EBB57-DCE7-4D99-BA2C-25A8F1DB792E}"/>
              </a:ext>
            </a:extLst>
          </p:cNvPr>
          <p:cNvCxnSpPr>
            <a:cxnSpLocks/>
            <a:stCxn id="493" idx="0"/>
            <a:endCxn id="509" idx="2"/>
          </p:cNvCxnSpPr>
          <p:nvPr/>
        </p:nvCxnSpPr>
        <p:spPr>
          <a:xfrm flipH="1" flipV="1">
            <a:off x="2446208" y="3466452"/>
            <a:ext cx="1803153" cy="14507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09" name="Rectangle 508">
            <a:extLst>
              <a:ext uri="{FF2B5EF4-FFF2-40B4-BE49-F238E27FC236}">
                <a16:creationId xmlns:a16="http://schemas.microsoft.com/office/drawing/2014/main" id="{461EE5C7-0BC2-4DF0-8A6D-7938E453003C}"/>
              </a:ext>
            </a:extLst>
          </p:cNvPr>
          <p:cNvSpPr/>
          <p:nvPr/>
        </p:nvSpPr>
        <p:spPr>
          <a:xfrm>
            <a:off x="2393045" y="3334650"/>
            <a:ext cx="106325" cy="1318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8" name="Rectangle 537">
            <a:extLst>
              <a:ext uri="{FF2B5EF4-FFF2-40B4-BE49-F238E27FC236}">
                <a16:creationId xmlns:a16="http://schemas.microsoft.com/office/drawing/2014/main" id="{DC81465B-52BA-4338-B2C9-761C19FA2BC4}"/>
              </a:ext>
            </a:extLst>
          </p:cNvPr>
          <p:cNvSpPr/>
          <p:nvPr/>
        </p:nvSpPr>
        <p:spPr>
          <a:xfrm>
            <a:off x="8643688" y="2334123"/>
            <a:ext cx="115305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log of job calculations</a:t>
            </a:r>
          </a:p>
        </p:txBody>
      </p:sp>
      <p:cxnSp>
        <p:nvCxnSpPr>
          <p:cNvPr id="539" name="Straight Connector 538">
            <a:extLst>
              <a:ext uri="{FF2B5EF4-FFF2-40B4-BE49-F238E27FC236}">
                <a16:creationId xmlns:a16="http://schemas.microsoft.com/office/drawing/2014/main" id="{51455A7D-9670-404E-AC2A-7F3CDE559972}"/>
              </a:ext>
            </a:extLst>
          </p:cNvPr>
          <p:cNvCxnSpPr>
            <a:cxnSpLocks/>
            <a:stCxn id="538" idx="2"/>
            <a:endCxn id="540" idx="0"/>
          </p:cNvCxnSpPr>
          <p:nvPr/>
        </p:nvCxnSpPr>
        <p:spPr>
          <a:xfrm>
            <a:off x="9220216" y="2682936"/>
            <a:ext cx="383513" cy="117535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0" name="Rectangle 539">
            <a:extLst>
              <a:ext uri="{FF2B5EF4-FFF2-40B4-BE49-F238E27FC236}">
                <a16:creationId xmlns:a16="http://schemas.microsoft.com/office/drawing/2014/main" id="{1CA5222A-2BB6-4EED-9E26-C2640A0A75C4}"/>
              </a:ext>
            </a:extLst>
          </p:cNvPr>
          <p:cNvSpPr/>
          <p:nvPr/>
        </p:nvSpPr>
        <p:spPr>
          <a:xfrm>
            <a:off x="9550566" y="38582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1" name="Rectangle 550">
            <a:extLst>
              <a:ext uri="{FF2B5EF4-FFF2-40B4-BE49-F238E27FC236}">
                <a16:creationId xmlns:a16="http://schemas.microsoft.com/office/drawing/2014/main" id="{D23714BF-5B3C-4472-9577-E00B9CA94F7A}"/>
              </a:ext>
            </a:extLst>
          </p:cNvPr>
          <p:cNvSpPr/>
          <p:nvPr/>
        </p:nvSpPr>
        <p:spPr>
          <a:xfrm>
            <a:off x="10310092" y="1786417"/>
            <a:ext cx="63051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Refresh page</a:t>
            </a:r>
          </a:p>
        </p:txBody>
      </p:sp>
      <p:cxnSp>
        <p:nvCxnSpPr>
          <p:cNvPr id="552" name="Straight Connector 551">
            <a:extLst>
              <a:ext uri="{FF2B5EF4-FFF2-40B4-BE49-F238E27FC236}">
                <a16:creationId xmlns:a16="http://schemas.microsoft.com/office/drawing/2014/main" id="{EE0F4528-62B7-435B-B953-3C752B26E6F2}"/>
              </a:ext>
            </a:extLst>
          </p:cNvPr>
          <p:cNvCxnSpPr>
            <a:cxnSpLocks/>
            <a:stCxn id="551" idx="2"/>
            <a:endCxn id="553" idx="0"/>
          </p:cNvCxnSpPr>
          <p:nvPr/>
        </p:nvCxnSpPr>
        <p:spPr>
          <a:xfrm flipH="1">
            <a:off x="10612245" y="2135230"/>
            <a:ext cx="13106" cy="127546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3" name="Rectangle 552">
            <a:extLst>
              <a:ext uri="{FF2B5EF4-FFF2-40B4-BE49-F238E27FC236}">
                <a16:creationId xmlns:a16="http://schemas.microsoft.com/office/drawing/2014/main" id="{5566D41C-4F58-4639-B8C2-F4C59E2CC037}"/>
              </a:ext>
            </a:extLst>
          </p:cNvPr>
          <p:cNvSpPr/>
          <p:nvPr/>
        </p:nvSpPr>
        <p:spPr>
          <a:xfrm>
            <a:off x="10559082" y="341069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8" name="Straight Connector 567">
            <a:extLst>
              <a:ext uri="{FF2B5EF4-FFF2-40B4-BE49-F238E27FC236}">
                <a16:creationId xmlns:a16="http://schemas.microsoft.com/office/drawing/2014/main" id="{6522B41E-47AB-4CF0-B4ED-C2D8D4DC986B}"/>
              </a:ext>
            </a:extLst>
          </p:cNvPr>
          <p:cNvCxnSpPr>
            <a:cxnSpLocks/>
            <a:stCxn id="571" idx="0"/>
            <a:endCxn id="573" idx="2"/>
          </p:cNvCxnSpPr>
          <p:nvPr/>
        </p:nvCxnSpPr>
        <p:spPr>
          <a:xfrm flipH="1" flipV="1">
            <a:off x="1221286" y="5058378"/>
            <a:ext cx="165131" cy="2956633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71" name="Rectangle 570">
            <a:extLst>
              <a:ext uri="{FF2B5EF4-FFF2-40B4-BE49-F238E27FC236}">
                <a16:creationId xmlns:a16="http://schemas.microsoft.com/office/drawing/2014/main" id="{34177221-984D-414D-9525-D4A9AE5B4CC0}"/>
              </a:ext>
            </a:extLst>
          </p:cNvPr>
          <p:cNvSpPr/>
          <p:nvPr/>
        </p:nvSpPr>
        <p:spPr>
          <a:xfrm>
            <a:off x="758795" y="8015011"/>
            <a:ext cx="1255243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Submit configured Hypercube job</a:t>
            </a:r>
          </a:p>
        </p:txBody>
      </p:sp>
      <p:sp>
        <p:nvSpPr>
          <p:cNvPr id="573" name="Rectangle 572">
            <a:extLst>
              <a:ext uri="{FF2B5EF4-FFF2-40B4-BE49-F238E27FC236}">
                <a16:creationId xmlns:a16="http://schemas.microsoft.com/office/drawing/2014/main" id="{61528681-74B4-454E-AE65-7FD39F70AD2B}"/>
              </a:ext>
            </a:extLst>
          </p:cNvPr>
          <p:cNvSpPr/>
          <p:nvPr/>
        </p:nvSpPr>
        <p:spPr>
          <a:xfrm>
            <a:off x="1168123" y="495515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0" name="Rectangle 589">
            <a:extLst>
              <a:ext uri="{FF2B5EF4-FFF2-40B4-BE49-F238E27FC236}">
                <a16:creationId xmlns:a16="http://schemas.microsoft.com/office/drawing/2014/main" id="{A3855FFB-B2D0-4660-AE48-529497967FBB}"/>
              </a:ext>
            </a:extLst>
          </p:cNvPr>
          <p:cNvSpPr/>
          <p:nvPr/>
        </p:nvSpPr>
        <p:spPr>
          <a:xfrm>
            <a:off x="7976053" y="8081207"/>
            <a:ext cx="129880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Performance analysis by PAVER</a:t>
            </a:r>
          </a:p>
        </p:txBody>
      </p:sp>
      <p:cxnSp>
        <p:nvCxnSpPr>
          <p:cNvPr id="591" name="Straight Connector 590">
            <a:extLst>
              <a:ext uri="{FF2B5EF4-FFF2-40B4-BE49-F238E27FC236}">
                <a16:creationId xmlns:a16="http://schemas.microsoft.com/office/drawing/2014/main" id="{1BF45678-831E-4CC8-B022-270A2BEA9E65}"/>
              </a:ext>
            </a:extLst>
          </p:cNvPr>
          <p:cNvCxnSpPr>
            <a:cxnSpLocks/>
            <a:stCxn id="590" idx="0"/>
            <a:endCxn id="592" idx="2"/>
          </p:cNvCxnSpPr>
          <p:nvPr/>
        </p:nvCxnSpPr>
        <p:spPr>
          <a:xfrm flipH="1" flipV="1">
            <a:off x="8450844" y="6646668"/>
            <a:ext cx="174610" cy="143453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2" name="Rectangle 591">
            <a:extLst>
              <a:ext uri="{FF2B5EF4-FFF2-40B4-BE49-F238E27FC236}">
                <a16:creationId xmlns:a16="http://schemas.microsoft.com/office/drawing/2014/main" id="{6A4121C7-BEB1-44BE-BB38-C1736071F09B}"/>
              </a:ext>
            </a:extLst>
          </p:cNvPr>
          <p:cNvSpPr/>
          <p:nvPr/>
        </p:nvSpPr>
        <p:spPr>
          <a:xfrm>
            <a:off x="8397681" y="654344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Rectangle 599">
            <a:extLst>
              <a:ext uri="{FF2B5EF4-FFF2-40B4-BE49-F238E27FC236}">
                <a16:creationId xmlns:a16="http://schemas.microsoft.com/office/drawing/2014/main" id="{1CB57ED5-2A3C-4511-8ADF-584B99C2D984}"/>
              </a:ext>
            </a:extLst>
          </p:cNvPr>
          <p:cNvSpPr/>
          <p:nvPr/>
        </p:nvSpPr>
        <p:spPr>
          <a:xfrm>
            <a:off x="48402" y="8396691"/>
            <a:ext cx="11471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Import data</a:t>
            </a:r>
            <a:b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(see base mode)</a:t>
            </a:r>
          </a:p>
        </p:txBody>
      </p:sp>
      <p:cxnSp>
        <p:nvCxnSpPr>
          <p:cNvPr id="601" name="Straight Connector 600">
            <a:extLst>
              <a:ext uri="{FF2B5EF4-FFF2-40B4-BE49-F238E27FC236}">
                <a16:creationId xmlns:a16="http://schemas.microsoft.com/office/drawing/2014/main" id="{060594E2-1574-44E6-B944-2FD7BE047095}"/>
              </a:ext>
            </a:extLst>
          </p:cNvPr>
          <p:cNvCxnSpPr>
            <a:cxnSpLocks/>
            <a:stCxn id="600" idx="0"/>
            <a:endCxn id="602" idx="1"/>
          </p:cNvCxnSpPr>
          <p:nvPr/>
        </p:nvCxnSpPr>
        <p:spPr>
          <a:xfrm flipH="1" flipV="1">
            <a:off x="365516" y="4733536"/>
            <a:ext cx="256443" cy="3663155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02" name="Rectangle 601">
            <a:extLst>
              <a:ext uri="{FF2B5EF4-FFF2-40B4-BE49-F238E27FC236}">
                <a16:creationId xmlns:a16="http://schemas.microsoft.com/office/drawing/2014/main" id="{A1D1EA76-A063-47E7-A46C-BD19CC2787B0}"/>
              </a:ext>
            </a:extLst>
          </p:cNvPr>
          <p:cNvSpPr/>
          <p:nvPr/>
        </p:nvSpPr>
        <p:spPr>
          <a:xfrm>
            <a:off x="365516" y="468192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AAED3EB1-0536-4070-B955-FA865AD177D2}"/>
              </a:ext>
            </a:extLst>
          </p:cNvPr>
          <p:cNvGrpSpPr/>
          <p:nvPr/>
        </p:nvGrpSpPr>
        <p:grpSpPr>
          <a:xfrm>
            <a:off x="7433505" y="8368149"/>
            <a:ext cx="2532616" cy="578258"/>
            <a:chOff x="4597205" y="5696680"/>
            <a:chExt cx="2532616" cy="578258"/>
          </a:xfrm>
        </p:grpSpPr>
        <p:cxnSp>
          <p:nvCxnSpPr>
            <p:cNvPr id="616" name="Straight Connector 615">
              <a:extLst>
                <a:ext uri="{FF2B5EF4-FFF2-40B4-BE49-F238E27FC236}">
                  <a16:creationId xmlns:a16="http://schemas.microsoft.com/office/drawing/2014/main" id="{B8F2E996-D421-4151-9A54-E553D36E7F86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17" name="Rectangle 616">
              <a:extLst>
                <a:ext uri="{FF2B5EF4-FFF2-40B4-BE49-F238E27FC236}">
                  <a16:creationId xmlns:a16="http://schemas.microsoft.com/office/drawing/2014/main" id="{5305D259-D4C2-4252-BAE4-62CD9407CCD0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Analyze scenarios</a:t>
              </a:r>
            </a:p>
          </p:txBody>
        </p:sp>
        <p:sp>
          <p:nvSpPr>
            <p:cNvPr id="618" name="Rectangle 617">
              <a:extLst>
                <a:ext uri="{FF2B5EF4-FFF2-40B4-BE49-F238E27FC236}">
                  <a16:creationId xmlns:a16="http://schemas.microsoft.com/office/drawing/2014/main" id="{69BECCFF-A63B-410D-8A90-04236FB0BA01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Integrated performance analysis tool PAVER</a:t>
              </a:r>
            </a:p>
          </p:txBody>
        </p:sp>
      </p:grpSp>
      <p:grpSp>
        <p:nvGrpSpPr>
          <p:cNvPr id="619" name="Group 618">
            <a:extLst>
              <a:ext uri="{FF2B5EF4-FFF2-40B4-BE49-F238E27FC236}">
                <a16:creationId xmlns:a16="http://schemas.microsoft.com/office/drawing/2014/main" id="{2A2C5435-F5D4-4730-9225-9C4475035DC2}"/>
              </a:ext>
            </a:extLst>
          </p:cNvPr>
          <p:cNvGrpSpPr/>
          <p:nvPr/>
        </p:nvGrpSpPr>
        <p:grpSpPr>
          <a:xfrm>
            <a:off x="2865445" y="1764787"/>
            <a:ext cx="2532616" cy="578258"/>
            <a:chOff x="4597205" y="5696680"/>
            <a:chExt cx="2532616" cy="578258"/>
          </a:xfrm>
        </p:grpSpPr>
        <p:cxnSp>
          <p:nvCxnSpPr>
            <p:cNvPr id="620" name="Straight Connector 619">
              <a:extLst>
                <a:ext uri="{FF2B5EF4-FFF2-40B4-BE49-F238E27FC236}">
                  <a16:creationId xmlns:a16="http://schemas.microsoft.com/office/drawing/2014/main" id="{78515319-CA57-4D31-BF28-9DC278CD26BC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21" name="Rectangle 620">
              <a:extLst>
                <a:ext uri="{FF2B5EF4-FFF2-40B4-BE49-F238E27FC236}">
                  <a16:creationId xmlns:a16="http://schemas.microsoft.com/office/drawing/2014/main" id="{7CF4CBBC-B015-46B2-8CB2-4F1F0D4461FA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Configure Hypercube job</a:t>
              </a:r>
            </a:p>
          </p:txBody>
        </p:sp>
        <p:sp>
          <p:nvSpPr>
            <p:cNvPr id="622" name="Rectangle 621">
              <a:extLst>
                <a:ext uri="{FF2B5EF4-FFF2-40B4-BE49-F238E27FC236}">
                  <a16:creationId xmlns:a16="http://schemas.microsoft.com/office/drawing/2014/main" id="{78671104-BC91-43E4-844A-824690B2BBCA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Creation of multiple scenario parameterizations</a:t>
              </a:r>
            </a:p>
          </p:txBody>
        </p:sp>
      </p:grpSp>
      <p:grpSp>
        <p:nvGrpSpPr>
          <p:cNvPr id="628" name="Group 627">
            <a:extLst>
              <a:ext uri="{FF2B5EF4-FFF2-40B4-BE49-F238E27FC236}">
                <a16:creationId xmlns:a16="http://schemas.microsoft.com/office/drawing/2014/main" id="{28032C8C-D5BA-4AAF-BB84-BFE6DC434E78}"/>
              </a:ext>
            </a:extLst>
          </p:cNvPr>
          <p:cNvGrpSpPr/>
          <p:nvPr/>
        </p:nvGrpSpPr>
        <p:grpSpPr>
          <a:xfrm>
            <a:off x="7359146" y="1765255"/>
            <a:ext cx="2532616" cy="578258"/>
            <a:chOff x="4597205" y="5696680"/>
            <a:chExt cx="2532616" cy="578258"/>
          </a:xfrm>
        </p:grpSpPr>
        <p:cxnSp>
          <p:nvCxnSpPr>
            <p:cNvPr id="629" name="Straight Connector 628">
              <a:extLst>
                <a:ext uri="{FF2B5EF4-FFF2-40B4-BE49-F238E27FC236}">
                  <a16:creationId xmlns:a16="http://schemas.microsoft.com/office/drawing/2014/main" id="{E19423D7-8FAF-4F95-85A9-D26E5F5CA57A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30" name="Rectangle 629">
              <a:extLst>
                <a:ext uri="{FF2B5EF4-FFF2-40B4-BE49-F238E27FC236}">
                  <a16:creationId xmlns:a16="http://schemas.microsoft.com/office/drawing/2014/main" id="{7F623405-81EA-44F7-9D31-00602DB668A4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Import results</a:t>
              </a:r>
            </a:p>
          </p:txBody>
        </p:sp>
        <p:sp>
          <p:nvSpPr>
            <p:cNvPr id="631" name="Rectangle 630">
              <a:extLst>
                <a:ext uri="{FF2B5EF4-FFF2-40B4-BE49-F238E27FC236}">
                  <a16:creationId xmlns:a16="http://schemas.microsoft.com/office/drawing/2014/main" id="{3DD0259C-ECDD-4508-ABDA-DBF869BF1963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Overview and import of submitted Hypercube jobs</a:t>
              </a:r>
            </a:p>
          </p:txBody>
        </p:sp>
      </p:grpSp>
      <p:grpSp>
        <p:nvGrpSpPr>
          <p:cNvPr id="640" name="Group 639">
            <a:extLst>
              <a:ext uri="{FF2B5EF4-FFF2-40B4-BE49-F238E27FC236}">
                <a16:creationId xmlns:a16="http://schemas.microsoft.com/office/drawing/2014/main" id="{11396A83-EB3F-4591-B4D9-BFA38EBFD1A6}"/>
              </a:ext>
            </a:extLst>
          </p:cNvPr>
          <p:cNvGrpSpPr/>
          <p:nvPr/>
        </p:nvGrpSpPr>
        <p:grpSpPr>
          <a:xfrm>
            <a:off x="3458563" y="8366607"/>
            <a:ext cx="2637648" cy="706499"/>
            <a:chOff x="4544689" y="5696680"/>
            <a:chExt cx="2637648" cy="706499"/>
          </a:xfrm>
        </p:grpSpPr>
        <p:cxnSp>
          <p:nvCxnSpPr>
            <p:cNvPr id="641" name="Straight Connector 640">
              <a:extLst>
                <a:ext uri="{FF2B5EF4-FFF2-40B4-BE49-F238E27FC236}">
                  <a16:creationId xmlns:a16="http://schemas.microsoft.com/office/drawing/2014/main" id="{C2FD0E3F-2BE3-4A53-A0C2-C41D4B453E68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2" name="Rectangle 641">
              <a:extLst>
                <a:ext uri="{FF2B5EF4-FFF2-40B4-BE49-F238E27FC236}">
                  <a16:creationId xmlns:a16="http://schemas.microsoft.com/office/drawing/2014/main" id="{C37EFADD-9B04-4D74-80AB-F8664F5D76CA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Load results</a:t>
              </a:r>
            </a:p>
          </p:txBody>
        </p:sp>
        <p:sp>
          <p:nvSpPr>
            <p:cNvPr id="643" name="Rectangle 642">
              <a:extLst>
                <a:ext uri="{FF2B5EF4-FFF2-40B4-BE49-F238E27FC236}">
                  <a16:creationId xmlns:a16="http://schemas.microsoft.com/office/drawing/2014/main" id="{4CC9469E-6A23-478E-A0FF-247D5D16A069}"/>
                </a:ext>
              </a:extLst>
            </p:cNvPr>
            <p:cNvSpPr/>
            <p:nvPr/>
          </p:nvSpPr>
          <p:spPr>
            <a:xfrm>
              <a:off x="4544689" y="5926125"/>
              <a:ext cx="2637648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Graphical database query. Slice &amp; dice the database to fetch scenarios and analyze them.</a:t>
              </a:r>
            </a:p>
          </p:txBody>
        </p:sp>
      </p:grpSp>
      <p:grpSp>
        <p:nvGrpSpPr>
          <p:cNvPr id="645" name="Group 644">
            <a:extLst>
              <a:ext uri="{FF2B5EF4-FFF2-40B4-BE49-F238E27FC236}">
                <a16:creationId xmlns:a16="http://schemas.microsoft.com/office/drawing/2014/main" id="{8146A8B8-EA4A-4EFB-82BA-623DFA02A8AF}"/>
              </a:ext>
            </a:extLst>
          </p:cNvPr>
          <p:cNvGrpSpPr/>
          <p:nvPr/>
        </p:nvGrpSpPr>
        <p:grpSpPr>
          <a:xfrm>
            <a:off x="150022" y="1764905"/>
            <a:ext cx="2532616" cy="578258"/>
            <a:chOff x="4597205" y="5696680"/>
            <a:chExt cx="2532616" cy="578258"/>
          </a:xfrm>
        </p:grpSpPr>
        <p:cxnSp>
          <p:nvCxnSpPr>
            <p:cNvPr id="646" name="Straight Connector 645">
              <a:extLst>
                <a:ext uri="{FF2B5EF4-FFF2-40B4-BE49-F238E27FC236}">
                  <a16:creationId xmlns:a16="http://schemas.microsoft.com/office/drawing/2014/main" id="{35118663-41C2-420F-A961-4649B0860D96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7" name="Rectangle 646">
              <a:extLst>
                <a:ext uri="{FF2B5EF4-FFF2-40B4-BE49-F238E27FC236}">
                  <a16:creationId xmlns:a16="http://schemas.microsoft.com/office/drawing/2014/main" id="{CEFB07E9-AE17-4C6F-B6C6-FF138381D445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Compare scenarios</a:t>
              </a:r>
            </a:p>
          </p:txBody>
        </p:sp>
        <p:sp>
          <p:nvSpPr>
            <p:cNvPr id="648" name="Rectangle 647">
              <a:extLst>
                <a:ext uri="{FF2B5EF4-FFF2-40B4-BE49-F238E27FC236}">
                  <a16:creationId xmlns:a16="http://schemas.microsoft.com/office/drawing/2014/main" id="{7D8E843D-094F-4DEE-87F7-30F9F02049FD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Same scenario comparison as in</a:t>
              </a:r>
            </a:p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1000" i="1" dirty="0">
                  <a:solidFill>
                    <a:srgbClr val="494D55"/>
                  </a:solidFill>
                  <a:latin typeface="Montserrat" panose="00000500000000000000" pitchFamily="2" charset="0"/>
                </a:rPr>
                <a:t>base</a:t>
              </a: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000" i="1" dirty="0">
                  <a:solidFill>
                    <a:srgbClr val="494D55"/>
                  </a:solidFill>
                  <a:latin typeface="Montserrat" panose="00000500000000000000" pitchFamily="2" charset="0"/>
                </a:rPr>
                <a:t>mode</a:t>
              </a:r>
            </a:p>
          </p:txBody>
        </p:sp>
      </p:grpSp>
      <p:cxnSp>
        <p:nvCxnSpPr>
          <p:cNvPr id="650" name="Straight Connector 649">
            <a:extLst>
              <a:ext uri="{FF2B5EF4-FFF2-40B4-BE49-F238E27FC236}">
                <a16:creationId xmlns:a16="http://schemas.microsoft.com/office/drawing/2014/main" id="{1FD8A9B7-6560-464C-BA9D-5FB74BA243F2}"/>
              </a:ext>
            </a:extLst>
          </p:cNvPr>
          <p:cNvCxnSpPr>
            <a:cxnSpLocks/>
            <a:endCxn id="648" idx="2"/>
          </p:cNvCxnSpPr>
          <p:nvPr/>
        </p:nvCxnSpPr>
        <p:spPr>
          <a:xfrm flipV="1">
            <a:off x="1001486" y="2343163"/>
            <a:ext cx="414844" cy="1745414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63" name="Picture 662">
            <a:extLst>
              <a:ext uri="{FF2B5EF4-FFF2-40B4-BE49-F238E27FC236}">
                <a16:creationId xmlns:a16="http://schemas.microsoft.com/office/drawing/2014/main" id="{255E22CB-2BB1-4592-A6B1-7156B5A8960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78019" y="9184067"/>
            <a:ext cx="2291955" cy="615730"/>
          </a:xfrm>
          <a:prstGeom prst="rect">
            <a:avLst/>
          </a:prstGeom>
        </p:spPr>
      </p:pic>
      <p:sp>
        <p:nvSpPr>
          <p:cNvPr id="664" name="Rectangle 663">
            <a:extLst>
              <a:ext uri="{FF2B5EF4-FFF2-40B4-BE49-F238E27FC236}">
                <a16:creationId xmlns:a16="http://schemas.microsoft.com/office/drawing/2014/main" id="{883D6B80-3199-4ADE-8B5E-B4758E300A3B}"/>
              </a:ext>
            </a:extLst>
          </p:cNvPr>
          <p:cNvSpPr/>
          <p:nvPr/>
        </p:nvSpPr>
        <p:spPr>
          <a:xfrm>
            <a:off x="2650171" y="9571626"/>
            <a:ext cx="1033970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Compare scenarios in split / tab view</a:t>
            </a:r>
          </a:p>
        </p:txBody>
      </p:sp>
      <p:cxnSp>
        <p:nvCxnSpPr>
          <p:cNvPr id="665" name="Straight Connector 664">
            <a:extLst>
              <a:ext uri="{FF2B5EF4-FFF2-40B4-BE49-F238E27FC236}">
                <a16:creationId xmlns:a16="http://schemas.microsoft.com/office/drawing/2014/main" id="{52C60648-0542-4DBF-B624-032D2937335E}"/>
              </a:ext>
            </a:extLst>
          </p:cNvPr>
          <p:cNvCxnSpPr>
            <a:cxnSpLocks/>
            <a:stCxn id="664" idx="1"/>
            <a:endCxn id="666" idx="2"/>
          </p:cNvCxnSpPr>
          <p:nvPr/>
        </p:nvCxnSpPr>
        <p:spPr>
          <a:xfrm flipH="1" flipV="1">
            <a:off x="2278637" y="9722285"/>
            <a:ext cx="371534" cy="8786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6" name="Rectangle 665">
            <a:extLst>
              <a:ext uri="{FF2B5EF4-FFF2-40B4-BE49-F238E27FC236}">
                <a16:creationId xmlns:a16="http://schemas.microsoft.com/office/drawing/2014/main" id="{DEAC7B8C-2869-4263-AA5C-8CB2350ADCE6}"/>
              </a:ext>
            </a:extLst>
          </p:cNvPr>
          <p:cNvSpPr/>
          <p:nvPr/>
        </p:nvSpPr>
        <p:spPr>
          <a:xfrm>
            <a:off x="2225474" y="961905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7" name="Rectangle 666">
            <a:extLst>
              <a:ext uri="{FF2B5EF4-FFF2-40B4-BE49-F238E27FC236}">
                <a16:creationId xmlns:a16="http://schemas.microsoft.com/office/drawing/2014/main" id="{3F6F5A9C-F9B0-4581-8DD0-5A8CF5262A29}"/>
              </a:ext>
            </a:extLst>
          </p:cNvPr>
          <p:cNvSpPr/>
          <p:nvPr/>
        </p:nvSpPr>
        <p:spPr>
          <a:xfrm>
            <a:off x="690008" y="9908798"/>
            <a:ext cx="118059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Download scenario data for external analyses</a:t>
            </a:r>
          </a:p>
        </p:txBody>
      </p:sp>
      <p:cxnSp>
        <p:nvCxnSpPr>
          <p:cNvPr id="668" name="Straight Connector 667">
            <a:extLst>
              <a:ext uri="{FF2B5EF4-FFF2-40B4-BE49-F238E27FC236}">
                <a16:creationId xmlns:a16="http://schemas.microsoft.com/office/drawing/2014/main" id="{DDE48055-8939-4A28-8F39-17431E65B726}"/>
              </a:ext>
            </a:extLst>
          </p:cNvPr>
          <p:cNvCxnSpPr>
            <a:cxnSpLocks/>
            <a:stCxn id="667" idx="0"/>
            <a:endCxn id="669" idx="2"/>
          </p:cNvCxnSpPr>
          <p:nvPr/>
        </p:nvCxnSpPr>
        <p:spPr>
          <a:xfrm flipV="1">
            <a:off x="1280304" y="9722285"/>
            <a:ext cx="255873" cy="18651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9" name="Rectangle 668">
            <a:extLst>
              <a:ext uri="{FF2B5EF4-FFF2-40B4-BE49-F238E27FC236}">
                <a16:creationId xmlns:a16="http://schemas.microsoft.com/office/drawing/2014/main" id="{5551EC25-E5C0-42D7-9AB2-1C14FEF078EA}"/>
              </a:ext>
            </a:extLst>
          </p:cNvPr>
          <p:cNvSpPr/>
          <p:nvPr/>
        </p:nvSpPr>
        <p:spPr>
          <a:xfrm>
            <a:off x="1483014" y="961905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0" name="Rectangle 669">
            <a:extLst>
              <a:ext uri="{FF2B5EF4-FFF2-40B4-BE49-F238E27FC236}">
                <a16:creationId xmlns:a16="http://schemas.microsoft.com/office/drawing/2014/main" id="{23FB02D3-3F61-492C-BA98-0DECE5081C10}"/>
              </a:ext>
            </a:extLst>
          </p:cNvPr>
          <p:cNvSpPr/>
          <p:nvPr/>
        </p:nvSpPr>
        <p:spPr>
          <a:xfrm>
            <a:off x="57071" y="9604133"/>
            <a:ext cx="72874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Delete selected scenarios</a:t>
            </a:r>
          </a:p>
        </p:txBody>
      </p:sp>
      <p:cxnSp>
        <p:nvCxnSpPr>
          <p:cNvPr id="671" name="Straight Connector 670">
            <a:extLst>
              <a:ext uri="{FF2B5EF4-FFF2-40B4-BE49-F238E27FC236}">
                <a16:creationId xmlns:a16="http://schemas.microsoft.com/office/drawing/2014/main" id="{F0F7EDEB-9840-424E-B9DA-C1424D642DC1}"/>
              </a:ext>
            </a:extLst>
          </p:cNvPr>
          <p:cNvCxnSpPr>
            <a:cxnSpLocks/>
            <a:endCxn id="672" idx="1"/>
          </p:cNvCxnSpPr>
          <p:nvPr/>
        </p:nvCxnSpPr>
        <p:spPr>
          <a:xfrm flipV="1">
            <a:off x="690008" y="9696769"/>
            <a:ext cx="169697" cy="6769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72" name="Rectangle 671">
            <a:extLst>
              <a:ext uri="{FF2B5EF4-FFF2-40B4-BE49-F238E27FC236}">
                <a16:creationId xmlns:a16="http://schemas.microsoft.com/office/drawing/2014/main" id="{ABB78172-50F9-44BC-971D-E53C1789B29D}"/>
              </a:ext>
            </a:extLst>
          </p:cNvPr>
          <p:cNvSpPr/>
          <p:nvPr/>
        </p:nvSpPr>
        <p:spPr>
          <a:xfrm>
            <a:off x="859705" y="964515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3" name="Rectangle 672">
            <a:extLst>
              <a:ext uri="{FF2B5EF4-FFF2-40B4-BE49-F238E27FC236}">
                <a16:creationId xmlns:a16="http://schemas.microsoft.com/office/drawing/2014/main" id="{41E72ABE-BC5F-4483-AFE1-2E0FEB7CA581}"/>
              </a:ext>
            </a:extLst>
          </p:cNvPr>
          <p:cNvSpPr/>
          <p:nvPr/>
        </p:nvSpPr>
        <p:spPr>
          <a:xfrm>
            <a:off x="1768666" y="9802886"/>
            <a:ext cx="1033970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Analyze scenarios with PAVER</a:t>
            </a:r>
          </a:p>
        </p:txBody>
      </p:sp>
      <p:cxnSp>
        <p:nvCxnSpPr>
          <p:cNvPr id="674" name="Straight Connector 673">
            <a:extLst>
              <a:ext uri="{FF2B5EF4-FFF2-40B4-BE49-F238E27FC236}">
                <a16:creationId xmlns:a16="http://schemas.microsoft.com/office/drawing/2014/main" id="{F8CD5267-24D1-48EF-82BA-A9737B6E1ADA}"/>
              </a:ext>
            </a:extLst>
          </p:cNvPr>
          <p:cNvCxnSpPr>
            <a:cxnSpLocks/>
            <a:endCxn id="675" idx="2"/>
          </p:cNvCxnSpPr>
          <p:nvPr/>
        </p:nvCxnSpPr>
        <p:spPr>
          <a:xfrm flipH="1" flipV="1">
            <a:off x="1895589" y="9715155"/>
            <a:ext cx="53162" cy="12256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75" name="Rectangle 674">
            <a:extLst>
              <a:ext uri="{FF2B5EF4-FFF2-40B4-BE49-F238E27FC236}">
                <a16:creationId xmlns:a16="http://schemas.microsoft.com/office/drawing/2014/main" id="{D64D9C06-F150-4FCF-844C-910C59942898}"/>
              </a:ext>
            </a:extLst>
          </p:cNvPr>
          <p:cNvSpPr/>
          <p:nvPr/>
        </p:nvSpPr>
        <p:spPr>
          <a:xfrm>
            <a:off x="1842426" y="961192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7" name="Straight Connector 676">
            <a:extLst>
              <a:ext uri="{FF2B5EF4-FFF2-40B4-BE49-F238E27FC236}">
                <a16:creationId xmlns:a16="http://schemas.microsoft.com/office/drawing/2014/main" id="{185CC1FB-2EF5-4713-A50E-92A550208AAB}"/>
              </a:ext>
            </a:extLst>
          </p:cNvPr>
          <p:cNvCxnSpPr/>
          <p:nvPr/>
        </p:nvCxnSpPr>
        <p:spPr>
          <a:xfrm>
            <a:off x="126424" y="9116286"/>
            <a:ext cx="1346315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6" name="Straight Arrow Connector 685">
            <a:extLst>
              <a:ext uri="{FF2B5EF4-FFF2-40B4-BE49-F238E27FC236}">
                <a16:creationId xmlns:a16="http://schemas.microsoft.com/office/drawing/2014/main" id="{BBAF861A-0FF1-450D-B17B-CD20B8038858}"/>
              </a:ext>
            </a:extLst>
          </p:cNvPr>
          <p:cNvCxnSpPr>
            <a:cxnSpLocks/>
            <a:endCxn id="663" idx="0"/>
          </p:cNvCxnSpPr>
          <p:nvPr/>
        </p:nvCxnSpPr>
        <p:spPr>
          <a:xfrm flipH="1">
            <a:off x="1423997" y="8915400"/>
            <a:ext cx="1395442" cy="268667"/>
          </a:xfrm>
          <a:prstGeom prst="straightConnector1">
            <a:avLst/>
          </a:prstGeom>
          <a:ln>
            <a:solidFill>
              <a:srgbClr val="4C4D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0" name="Straight Connector 689">
            <a:extLst>
              <a:ext uri="{FF2B5EF4-FFF2-40B4-BE49-F238E27FC236}">
                <a16:creationId xmlns:a16="http://schemas.microsoft.com/office/drawing/2014/main" id="{52D8D7F2-8BE8-4748-B744-9BC02B7570BA}"/>
              </a:ext>
            </a:extLst>
          </p:cNvPr>
          <p:cNvCxnSpPr>
            <a:cxnSpLocks/>
            <a:endCxn id="344" idx="2"/>
          </p:cNvCxnSpPr>
          <p:nvPr/>
        </p:nvCxnSpPr>
        <p:spPr>
          <a:xfrm flipH="1" flipV="1">
            <a:off x="2082129" y="8854379"/>
            <a:ext cx="737310" cy="6102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93" name="Straight Connector 692">
            <a:extLst>
              <a:ext uri="{FF2B5EF4-FFF2-40B4-BE49-F238E27FC236}">
                <a16:creationId xmlns:a16="http://schemas.microsoft.com/office/drawing/2014/main" id="{E372A047-4376-4095-9E80-D15D53D9A58B}"/>
              </a:ext>
            </a:extLst>
          </p:cNvPr>
          <p:cNvCxnSpPr>
            <a:cxnSpLocks/>
            <a:endCxn id="347" idx="2"/>
          </p:cNvCxnSpPr>
          <p:nvPr/>
        </p:nvCxnSpPr>
        <p:spPr>
          <a:xfrm flipV="1">
            <a:off x="2819439" y="8670845"/>
            <a:ext cx="395174" cy="24455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96" name="Straight Connector 695">
            <a:extLst>
              <a:ext uri="{FF2B5EF4-FFF2-40B4-BE49-F238E27FC236}">
                <a16:creationId xmlns:a16="http://schemas.microsoft.com/office/drawing/2014/main" id="{94BD0858-388E-4900-9CF1-51430278DDF8}"/>
              </a:ext>
            </a:extLst>
          </p:cNvPr>
          <p:cNvCxnSpPr>
            <a:cxnSpLocks/>
            <a:endCxn id="350" idx="2"/>
          </p:cNvCxnSpPr>
          <p:nvPr/>
        </p:nvCxnSpPr>
        <p:spPr>
          <a:xfrm flipV="1">
            <a:off x="2819439" y="8350741"/>
            <a:ext cx="1159505" cy="56465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09" name="Picture 708">
            <a:extLst>
              <a:ext uri="{FF2B5EF4-FFF2-40B4-BE49-F238E27FC236}">
                <a16:creationId xmlns:a16="http://schemas.microsoft.com/office/drawing/2014/main" id="{E8163667-C8A2-4323-878E-3B5FADE888B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08500" y="9355315"/>
            <a:ext cx="2291954" cy="1343763"/>
          </a:xfrm>
          <a:prstGeom prst="rect">
            <a:avLst/>
          </a:prstGeom>
        </p:spPr>
      </p:pic>
      <p:sp>
        <p:nvSpPr>
          <p:cNvPr id="710" name="Rectangle 709">
            <a:extLst>
              <a:ext uri="{FF2B5EF4-FFF2-40B4-BE49-F238E27FC236}">
                <a16:creationId xmlns:a16="http://schemas.microsoft.com/office/drawing/2014/main" id="{0E206AFD-4255-4681-A4DC-6A7CA554FD7B}"/>
              </a:ext>
            </a:extLst>
          </p:cNvPr>
          <p:cNvSpPr/>
          <p:nvPr/>
        </p:nvSpPr>
        <p:spPr>
          <a:xfrm>
            <a:off x="3708500" y="9144845"/>
            <a:ext cx="106631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PAVER options:</a:t>
            </a:r>
            <a:endParaRPr lang="en-US" sz="900" dirty="0"/>
          </a:p>
        </p:txBody>
      </p:sp>
      <p:cxnSp>
        <p:nvCxnSpPr>
          <p:cNvPr id="711" name="Straight Connector 710">
            <a:extLst>
              <a:ext uri="{FF2B5EF4-FFF2-40B4-BE49-F238E27FC236}">
                <a16:creationId xmlns:a16="http://schemas.microsoft.com/office/drawing/2014/main" id="{7093AD4E-495B-432A-8828-D414D9E04272}"/>
              </a:ext>
            </a:extLst>
          </p:cNvPr>
          <p:cNvCxnSpPr>
            <a:cxnSpLocks/>
            <a:stCxn id="713" idx="2"/>
            <a:endCxn id="712" idx="0"/>
          </p:cNvCxnSpPr>
          <p:nvPr/>
        </p:nvCxnSpPr>
        <p:spPr>
          <a:xfrm flipH="1">
            <a:off x="5038590" y="9534616"/>
            <a:ext cx="594180" cy="30541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12" name="Rectangle 711">
            <a:extLst>
              <a:ext uri="{FF2B5EF4-FFF2-40B4-BE49-F238E27FC236}">
                <a16:creationId xmlns:a16="http://schemas.microsoft.com/office/drawing/2014/main" id="{C902438E-6025-4F05-9948-17A999C32BD6}"/>
              </a:ext>
            </a:extLst>
          </p:cNvPr>
          <p:cNvSpPr/>
          <p:nvPr/>
        </p:nvSpPr>
        <p:spPr>
          <a:xfrm>
            <a:off x="4985427" y="984002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3" name="Rectangle 712">
            <a:extLst>
              <a:ext uri="{FF2B5EF4-FFF2-40B4-BE49-F238E27FC236}">
                <a16:creationId xmlns:a16="http://schemas.microsoft.com/office/drawing/2014/main" id="{F4642FFF-FE7B-4941-B970-1111692CF8E9}"/>
              </a:ext>
            </a:extLst>
          </p:cNvPr>
          <p:cNvSpPr/>
          <p:nvPr/>
        </p:nvSpPr>
        <p:spPr>
          <a:xfrm>
            <a:off x="4985131" y="9185803"/>
            <a:ext cx="1295278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PAVER comparison attributes</a:t>
            </a:r>
          </a:p>
        </p:txBody>
      </p:sp>
      <p:sp>
        <p:nvSpPr>
          <p:cNvPr id="714" name="Rectangle 713">
            <a:extLst>
              <a:ext uri="{FF2B5EF4-FFF2-40B4-BE49-F238E27FC236}">
                <a16:creationId xmlns:a16="http://schemas.microsoft.com/office/drawing/2014/main" id="{1B2689BC-3117-442C-A171-04E1ACB3FF46}"/>
              </a:ext>
            </a:extLst>
          </p:cNvPr>
          <p:cNvSpPr/>
          <p:nvPr/>
        </p:nvSpPr>
        <p:spPr>
          <a:xfrm>
            <a:off x="3908741" y="10475012"/>
            <a:ext cx="117298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Attributes to ignore by PAVER (optional)</a:t>
            </a:r>
          </a:p>
        </p:txBody>
      </p:sp>
      <p:cxnSp>
        <p:nvCxnSpPr>
          <p:cNvPr id="715" name="Straight Connector 714">
            <a:extLst>
              <a:ext uri="{FF2B5EF4-FFF2-40B4-BE49-F238E27FC236}">
                <a16:creationId xmlns:a16="http://schemas.microsoft.com/office/drawing/2014/main" id="{50A3F2C5-3D77-4E56-A316-313D9A56129E}"/>
              </a:ext>
            </a:extLst>
          </p:cNvPr>
          <p:cNvCxnSpPr>
            <a:cxnSpLocks/>
            <a:stCxn id="714" idx="0"/>
            <a:endCxn id="716" idx="2"/>
          </p:cNvCxnSpPr>
          <p:nvPr/>
        </p:nvCxnSpPr>
        <p:spPr>
          <a:xfrm flipH="1" flipV="1">
            <a:off x="4368072" y="10380610"/>
            <a:ext cx="127163" cy="9440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16" name="Rectangle 715">
            <a:extLst>
              <a:ext uri="{FF2B5EF4-FFF2-40B4-BE49-F238E27FC236}">
                <a16:creationId xmlns:a16="http://schemas.microsoft.com/office/drawing/2014/main" id="{BAF46DC2-114D-4739-BAFB-9B1EA094070A}"/>
              </a:ext>
            </a:extLst>
          </p:cNvPr>
          <p:cNvSpPr/>
          <p:nvPr/>
        </p:nvSpPr>
        <p:spPr>
          <a:xfrm>
            <a:off x="4314909" y="1027738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" name="Rectangle 716">
            <a:extLst>
              <a:ext uri="{FF2B5EF4-FFF2-40B4-BE49-F238E27FC236}">
                <a16:creationId xmlns:a16="http://schemas.microsoft.com/office/drawing/2014/main" id="{41609F89-436F-4BC9-8018-D43BF9A0914B}"/>
              </a:ext>
            </a:extLst>
          </p:cNvPr>
          <p:cNvSpPr/>
          <p:nvPr/>
        </p:nvSpPr>
        <p:spPr>
          <a:xfrm>
            <a:off x="5171153" y="10124845"/>
            <a:ext cx="1033970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Start PAVER analysis</a:t>
            </a:r>
          </a:p>
        </p:txBody>
      </p:sp>
      <p:sp>
        <p:nvSpPr>
          <p:cNvPr id="718" name="Rectangle 717">
            <a:extLst>
              <a:ext uri="{FF2B5EF4-FFF2-40B4-BE49-F238E27FC236}">
                <a16:creationId xmlns:a16="http://schemas.microsoft.com/office/drawing/2014/main" id="{2CBA18C0-5BCE-408C-A616-2868E671F6E4}"/>
              </a:ext>
            </a:extLst>
          </p:cNvPr>
          <p:cNvSpPr/>
          <p:nvPr/>
        </p:nvSpPr>
        <p:spPr>
          <a:xfrm>
            <a:off x="5702435" y="1052883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9" name="Straight Arrow Connector 718">
            <a:extLst>
              <a:ext uri="{FF2B5EF4-FFF2-40B4-BE49-F238E27FC236}">
                <a16:creationId xmlns:a16="http://schemas.microsoft.com/office/drawing/2014/main" id="{F60A38CD-0C13-468A-A387-FD2D080DDEA5}"/>
              </a:ext>
            </a:extLst>
          </p:cNvPr>
          <p:cNvCxnSpPr>
            <a:cxnSpLocks/>
            <a:endCxn id="710" idx="1"/>
          </p:cNvCxnSpPr>
          <p:nvPr/>
        </p:nvCxnSpPr>
        <p:spPr>
          <a:xfrm flipV="1">
            <a:off x="1624422" y="9260261"/>
            <a:ext cx="2084078" cy="368804"/>
          </a:xfrm>
          <a:prstGeom prst="straightConnector1">
            <a:avLst/>
          </a:prstGeom>
          <a:ln>
            <a:solidFill>
              <a:srgbClr val="4C4D4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8" name="Straight Connector 707">
            <a:extLst>
              <a:ext uri="{FF2B5EF4-FFF2-40B4-BE49-F238E27FC236}">
                <a16:creationId xmlns:a16="http://schemas.microsoft.com/office/drawing/2014/main" id="{01C9355A-D80A-4B19-A383-4FE48B3034DF}"/>
              </a:ext>
            </a:extLst>
          </p:cNvPr>
          <p:cNvCxnSpPr>
            <a:cxnSpLocks/>
          </p:cNvCxnSpPr>
          <p:nvPr/>
        </p:nvCxnSpPr>
        <p:spPr>
          <a:xfrm>
            <a:off x="5593626" y="10425656"/>
            <a:ext cx="164021" cy="10318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8" name="Rectangle 377">
            <a:extLst>
              <a:ext uri="{FF2B5EF4-FFF2-40B4-BE49-F238E27FC236}">
                <a16:creationId xmlns:a16="http://schemas.microsoft.com/office/drawing/2014/main" id="{943C1524-CF3F-47D6-BCE0-2B79A0E913ED}"/>
              </a:ext>
            </a:extLst>
          </p:cNvPr>
          <p:cNvSpPr/>
          <p:nvPr/>
        </p:nvSpPr>
        <p:spPr>
          <a:xfrm>
            <a:off x="9317442" y="9427495"/>
            <a:ext cx="153729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Step size of slider range for scenario generation</a:t>
            </a:r>
          </a:p>
        </p:txBody>
      </p:sp>
      <p:cxnSp>
        <p:nvCxnSpPr>
          <p:cNvPr id="379" name="Straight Connector 378">
            <a:extLst>
              <a:ext uri="{FF2B5EF4-FFF2-40B4-BE49-F238E27FC236}">
                <a16:creationId xmlns:a16="http://schemas.microsoft.com/office/drawing/2014/main" id="{8261EFA9-B196-4C0F-9423-2A70960F9657}"/>
              </a:ext>
            </a:extLst>
          </p:cNvPr>
          <p:cNvCxnSpPr>
            <a:cxnSpLocks/>
            <a:stCxn id="378" idx="1"/>
            <a:endCxn id="380" idx="2"/>
          </p:cNvCxnSpPr>
          <p:nvPr/>
        </p:nvCxnSpPr>
        <p:spPr>
          <a:xfrm flipH="1" flipV="1">
            <a:off x="8816840" y="9319596"/>
            <a:ext cx="500602" cy="28230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0" name="Rectangle 379">
            <a:extLst>
              <a:ext uri="{FF2B5EF4-FFF2-40B4-BE49-F238E27FC236}">
                <a16:creationId xmlns:a16="http://schemas.microsoft.com/office/drawing/2014/main" id="{BB80C602-FA9A-4A8B-ACEA-61790BD91715}"/>
              </a:ext>
            </a:extLst>
          </p:cNvPr>
          <p:cNvSpPr/>
          <p:nvPr/>
        </p:nvSpPr>
        <p:spPr>
          <a:xfrm>
            <a:off x="8763677" y="921637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4" name="Group 773">
            <a:extLst>
              <a:ext uri="{FF2B5EF4-FFF2-40B4-BE49-F238E27FC236}">
                <a16:creationId xmlns:a16="http://schemas.microsoft.com/office/drawing/2014/main" id="{DCEC808D-539A-478D-B0DB-B0D18394FB4B}"/>
              </a:ext>
            </a:extLst>
          </p:cNvPr>
          <p:cNvGrpSpPr/>
          <p:nvPr/>
        </p:nvGrpSpPr>
        <p:grpSpPr>
          <a:xfrm>
            <a:off x="8962968" y="9134501"/>
            <a:ext cx="1575781" cy="246221"/>
            <a:chOff x="9516405" y="9184067"/>
            <a:chExt cx="1575781" cy="246221"/>
          </a:xfrm>
        </p:grpSpPr>
        <p:sp>
          <p:nvSpPr>
            <p:cNvPr id="758" name="Rectangle 757">
              <a:extLst>
                <a:ext uri="{FF2B5EF4-FFF2-40B4-BE49-F238E27FC236}">
                  <a16:creationId xmlns:a16="http://schemas.microsoft.com/office/drawing/2014/main" id="{CED1E2A3-0BC3-4D79-A1A6-3400CF5C6B19}"/>
                </a:ext>
              </a:extLst>
            </p:cNvPr>
            <p:cNvSpPr/>
            <p:nvPr/>
          </p:nvSpPr>
          <p:spPr>
            <a:xfrm>
              <a:off x="9516405" y="9184067"/>
              <a:ext cx="1575781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Scenario generation</a:t>
              </a:r>
            </a:p>
          </p:txBody>
        </p:sp>
        <p:cxnSp>
          <p:nvCxnSpPr>
            <p:cNvPr id="762" name="Straight Connector 761">
              <a:extLst>
                <a:ext uri="{FF2B5EF4-FFF2-40B4-BE49-F238E27FC236}">
                  <a16:creationId xmlns:a16="http://schemas.microsoft.com/office/drawing/2014/main" id="{98109E94-662F-487B-A552-E83563593E5E}"/>
                </a:ext>
              </a:extLst>
            </p:cNvPr>
            <p:cNvCxnSpPr>
              <a:cxnSpLocks/>
            </p:cNvCxnSpPr>
            <p:nvPr/>
          </p:nvCxnSpPr>
          <p:spPr>
            <a:xfrm>
              <a:off x="9656891" y="9382224"/>
              <a:ext cx="131102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80" name="Group 779">
            <a:extLst>
              <a:ext uri="{FF2B5EF4-FFF2-40B4-BE49-F238E27FC236}">
                <a16:creationId xmlns:a16="http://schemas.microsoft.com/office/drawing/2014/main" id="{ACFE34D0-576F-43D4-A57C-53EFE4C48C4F}"/>
              </a:ext>
            </a:extLst>
          </p:cNvPr>
          <p:cNvGrpSpPr/>
          <p:nvPr/>
        </p:nvGrpSpPr>
        <p:grpSpPr>
          <a:xfrm>
            <a:off x="1490745" y="9127181"/>
            <a:ext cx="1575781" cy="246221"/>
            <a:chOff x="9516405" y="9184067"/>
            <a:chExt cx="1575781" cy="246221"/>
          </a:xfrm>
        </p:grpSpPr>
        <p:sp>
          <p:nvSpPr>
            <p:cNvPr id="781" name="Rectangle 780">
              <a:extLst>
                <a:ext uri="{FF2B5EF4-FFF2-40B4-BE49-F238E27FC236}">
                  <a16:creationId xmlns:a16="http://schemas.microsoft.com/office/drawing/2014/main" id="{ADA750FD-1F32-480E-8427-63B0384F7B59}"/>
                </a:ext>
              </a:extLst>
            </p:cNvPr>
            <p:cNvSpPr/>
            <p:nvPr/>
          </p:nvSpPr>
          <p:spPr>
            <a:xfrm>
              <a:off x="9516405" y="9184067"/>
              <a:ext cx="1575781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Analyzing method</a:t>
              </a:r>
            </a:p>
          </p:txBody>
        </p:sp>
        <p:cxnSp>
          <p:nvCxnSpPr>
            <p:cNvPr id="782" name="Straight Connector 781">
              <a:extLst>
                <a:ext uri="{FF2B5EF4-FFF2-40B4-BE49-F238E27FC236}">
                  <a16:creationId xmlns:a16="http://schemas.microsoft.com/office/drawing/2014/main" id="{ADCB7C60-0F5D-447B-BFAC-EF75DCB88772}"/>
                </a:ext>
              </a:extLst>
            </p:cNvPr>
            <p:cNvCxnSpPr>
              <a:cxnSpLocks/>
            </p:cNvCxnSpPr>
            <p:nvPr/>
          </p:nvCxnSpPr>
          <p:spPr>
            <a:xfrm>
              <a:off x="9656891" y="9382224"/>
              <a:ext cx="131102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0094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32651</TotalTime>
  <Words>1094</Words>
  <Application>Microsoft Office PowerPoint</Application>
  <PresentationFormat>Custom</PresentationFormat>
  <Paragraphs>263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Calibri</vt:lpstr>
      <vt:lpstr>Courier New</vt:lpstr>
      <vt:lpstr>Consolas</vt:lpstr>
      <vt:lpstr>Montserrat</vt:lpstr>
      <vt:lpstr>Calibri Light</vt:lpstr>
      <vt:lpstr>Arial</vt:lpstr>
      <vt:lpstr>Segoe UI Symbol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franz nelissen</dc:creator>
  <cp:lastModifiedBy>Robin</cp:lastModifiedBy>
  <cp:revision>2223</cp:revision>
  <cp:lastPrinted>2017-08-23T14:13:59Z</cp:lastPrinted>
  <dcterms:created xsi:type="dcterms:W3CDTF">2014-03-22T07:50:42Z</dcterms:created>
  <dcterms:modified xsi:type="dcterms:W3CDTF">2019-01-30T14:46:44Z</dcterms:modified>
</cp:coreProperties>
</file>